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7" r:id="rId3"/>
    <p:sldId id="284" r:id="rId4"/>
    <p:sldId id="258" r:id="rId5"/>
    <p:sldId id="263" r:id="rId6"/>
    <p:sldId id="264" r:id="rId7"/>
    <p:sldId id="259" r:id="rId8"/>
    <p:sldId id="265" r:id="rId9"/>
    <p:sldId id="266" r:id="rId10"/>
    <p:sldId id="281" r:id="rId11"/>
    <p:sldId id="270" r:id="rId12"/>
    <p:sldId id="272" r:id="rId13"/>
    <p:sldId id="285" r:id="rId14"/>
    <p:sldId id="261" r:id="rId15"/>
    <p:sldId id="267" r:id="rId16"/>
    <p:sldId id="273" r:id="rId17"/>
    <p:sldId id="274" r:id="rId18"/>
    <p:sldId id="275" r:id="rId19"/>
    <p:sldId id="276" r:id="rId20"/>
    <p:sldId id="277" r:id="rId21"/>
    <p:sldId id="287" r:id="rId22"/>
    <p:sldId id="262" r:id="rId23"/>
    <p:sldId id="271" r:id="rId24"/>
    <p:sldId id="268" r:id="rId25"/>
    <p:sldId id="280" r:id="rId26"/>
    <p:sldId id="288" r:id="rId27"/>
    <p:sldId id="286" r:id="rId28"/>
    <p:sldId id="282" r:id="rId29"/>
    <p:sldId id="279" r:id="rId30"/>
    <p:sldId id="289" r:id="rId31"/>
    <p:sldId id="283"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90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34" autoAdjust="0"/>
    <p:restoredTop sz="35348" autoAdjust="0"/>
  </p:normalViewPr>
  <p:slideViewPr>
    <p:cSldViewPr snapToGrid="0">
      <p:cViewPr varScale="1">
        <p:scale>
          <a:sx n="26" d="100"/>
          <a:sy n="26" d="100"/>
        </p:scale>
        <p:origin x="2472"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13.t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t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6E79C9-3EE6-4DA1-9404-20A4B798EECA}" type="datetimeFigureOut">
              <a:rPr lang="en-US" smtClean="0"/>
              <a:t>2/9/2017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88ACDF-F27D-4082-9FA4-D19263D36BED}" type="slidenum">
              <a:rPr lang="en-US" smtClean="0"/>
              <a:t>‹#›</a:t>
            </a:fld>
            <a:endParaRPr lang="en-US"/>
          </a:p>
        </p:txBody>
      </p:sp>
    </p:spTree>
    <p:extLst>
      <p:ext uri="{BB962C8B-B14F-4D97-AF65-F5344CB8AC3E}">
        <p14:creationId xmlns:p14="http://schemas.microsoft.com/office/powerpoint/2010/main" val="22808032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1</a:t>
            </a:fld>
            <a:endParaRPr lang="en-US"/>
          </a:p>
        </p:txBody>
      </p:sp>
    </p:spTree>
    <p:extLst>
      <p:ext uri="{BB962C8B-B14F-4D97-AF65-F5344CB8AC3E}">
        <p14:creationId xmlns:p14="http://schemas.microsoft.com/office/powerpoint/2010/main" val="19865462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10</a:t>
            </a:fld>
            <a:endParaRPr lang="en-US"/>
          </a:p>
        </p:txBody>
      </p:sp>
    </p:spTree>
    <p:extLst>
      <p:ext uri="{BB962C8B-B14F-4D97-AF65-F5344CB8AC3E}">
        <p14:creationId xmlns:p14="http://schemas.microsoft.com/office/powerpoint/2010/main" val="20894007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11</a:t>
            </a:fld>
            <a:endParaRPr lang="en-US"/>
          </a:p>
        </p:txBody>
      </p:sp>
    </p:spTree>
    <p:extLst>
      <p:ext uri="{BB962C8B-B14F-4D97-AF65-F5344CB8AC3E}">
        <p14:creationId xmlns:p14="http://schemas.microsoft.com/office/powerpoint/2010/main" val="36613982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888ACDF-F27D-4082-9FA4-D19263D36BED}" type="slidenum">
              <a:rPr lang="en-US" smtClean="0"/>
              <a:t>12</a:t>
            </a:fld>
            <a:endParaRPr lang="en-US"/>
          </a:p>
        </p:txBody>
      </p:sp>
    </p:spTree>
    <p:extLst>
      <p:ext uri="{BB962C8B-B14F-4D97-AF65-F5344CB8AC3E}">
        <p14:creationId xmlns:p14="http://schemas.microsoft.com/office/powerpoint/2010/main" val="213402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13</a:t>
            </a:fld>
            <a:endParaRPr lang="en-US"/>
          </a:p>
        </p:txBody>
      </p:sp>
    </p:spTree>
    <p:extLst>
      <p:ext uri="{BB962C8B-B14F-4D97-AF65-F5344CB8AC3E}">
        <p14:creationId xmlns:p14="http://schemas.microsoft.com/office/powerpoint/2010/main" val="18946480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14</a:t>
            </a:fld>
            <a:endParaRPr lang="en-US"/>
          </a:p>
        </p:txBody>
      </p:sp>
    </p:spTree>
    <p:extLst>
      <p:ext uri="{BB962C8B-B14F-4D97-AF65-F5344CB8AC3E}">
        <p14:creationId xmlns:p14="http://schemas.microsoft.com/office/powerpoint/2010/main" val="5291584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15</a:t>
            </a:fld>
            <a:endParaRPr lang="en-US"/>
          </a:p>
        </p:txBody>
      </p:sp>
    </p:spTree>
    <p:extLst>
      <p:ext uri="{BB962C8B-B14F-4D97-AF65-F5344CB8AC3E}">
        <p14:creationId xmlns:p14="http://schemas.microsoft.com/office/powerpoint/2010/main" val="31293555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20</a:t>
            </a:fld>
            <a:endParaRPr lang="en-US"/>
          </a:p>
        </p:txBody>
      </p:sp>
    </p:spTree>
    <p:extLst>
      <p:ext uri="{BB962C8B-B14F-4D97-AF65-F5344CB8AC3E}">
        <p14:creationId xmlns:p14="http://schemas.microsoft.com/office/powerpoint/2010/main" val="28895227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21</a:t>
            </a:fld>
            <a:endParaRPr lang="en-US"/>
          </a:p>
        </p:txBody>
      </p:sp>
    </p:spTree>
    <p:extLst>
      <p:ext uri="{BB962C8B-B14F-4D97-AF65-F5344CB8AC3E}">
        <p14:creationId xmlns:p14="http://schemas.microsoft.com/office/powerpoint/2010/main" val="17341534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888ACDF-F27D-4082-9FA4-D19263D36BED}" type="slidenum">
              <a:rPr lang="en-US" smtClean="0"/>
              <a:t>22</a:t>
            </a:fld>
            <a:endParaRPr lang="en-US"/>
          </a:p>
        </p:txBody>
      </p:sp>
    </p:spTree>
    <p:extLst>
      <p:ext uri="{BB962C8B-B14F-4D97-AF65-F5344CB8AC3E}">
        <p14:creationId xmlns:p14="http://schemas.microsoft.com/office/powerpoint/2010/main" val="26377003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23</a:t>
            </a:fld>
            <a:endParaRPr lang="en-US"/>
          </a:p>
        </p:txBody>
      </p:sp>
    </p:spTree>
    <p:extLst>
      <p:ext uri="{BB962C8B-B14F-4D97-AF65-F5344CB8AC3E}">
        <p14:creationId xmlns:p14="http://schemas.microsoft.com/office/powerpoint/2010/main" val="21919734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2</a:t>
            </a:fld>
            <a:endParaRPr lang="en-US"/>
          </a:p>
        </p:txBody>
      </p:sp>
    </p:spTree>
    <p:extLst>
      <p:ext uri="{BB962C8B-B14F-4D97-AF65-F5344CB8AC3E}">
        <p14:creationId xmlns:p14="http://schemas.microsoft.com/office/powerpoint/2010/main" val="6292687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24</a:t>
            </a:fld>
            <a:endParaRPr lang="en-US"/>
          </a:p>
        </p:txBody>
      </p:sp>
    </p:spTree>
    <p:extLst>
      <p:ext uri="{BB962C8B-B14F-4D97-AF65-F5344CB8AC3E}">
        <p14:creationId xmlns:p14="http://schemas.microsoft.com/office/powerpoint/2010/main" val="3600374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888ACDF-F27D-4082-9FA4-D19263D36BED}" type="slidenum">
              <a:rPr lang="en-US" smtClean="0"/>
              <a:t>25</a:t>
            </a:fld>
            <a:endParaRPr lang="en-US"/>
          </a:p>
        </p:txBody>
      </p:sp>
    </p:spTree>
    <p:extLst>
      <p:ext uri="{BB962C8B-B14F-4D97-AF65-F5344CB8AC3E}">
        <p14:creationId xmlns:p14="http://schemas.microsoft.com/office/powerpoint/2010/main" val="28981453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26</a:t>
            </a:fld>
            <a:endParaRPr lang="en-US"/>
          </a:p>
        </p:txBody>
      </p:sp>
    </p:spTree>
    <p:extLst>
      <p:ext uri="{BB962C8B-B14F-4D97-AF65-F5344CB8AC3E}">
        <p14:creationId xmlns:p14="http://schemas.microsoft.com/office/powerpoint/2010/main" val="15721213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27</a:t>
            </a:fld>
            <a:endParaRPr lang="en-US"/>
          </a:p>
        </p:txBody>
      </p:sp>
    </p:spTree>
    <p:extLst>
      <p:ext uri="{BB962C8B-B14F-4D97-AF65-F5344CB8AC3E}">
        <p14:creationId xmlns:p14="http://schemas.microsoft.com/office/powerpoint/2010/main" val="24642102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28</a:t>
            </a:fld>
            <a:endParaRPr lang="en-US"/>
          </a:p>
        </p:txBody>
      </p:sp>
    </p:spTree>
    <p:extLst>
      <p:ext uri="{BB962C8B-B14F-4D97-AF65-F5344CB8AC3E}">
        <p14:creationId xmlns:p14="http://schemas.microsoft.com/office/powerpoint/2010/main" val="21255716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29</a:t>
            </a:fld>
            <a:endParaRPr lang="en-US"/>
          </a:p>
        </p:txBody>
      </p:sp>
    </p:spTree>
    <p:extLst>
      <p:ext uri="{BB962C8B-B14F-4D97-AF65-F5344CB8AC3E}">
        <p14:creationId xmlns:p14="http://schemas.microsoft.com/office/powerpoint/2010/main" val="34880268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30</a:t>
            </a:fld>
            <a:endParaRPr lang="en-US"/>
          </a:p>
        </p:txBody>
      </p:sp>
    </p:spTree>
    <p:extLst>
      <p:ext uri="{BB962C8B-B14F-4D97-AF65-F5344CB8AC3E}">
        <p14:creationId xmlns:p14="http://schemas.microsoft.com/office/powerpoint/2010/main" val="39100018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31</a:t>
            </a:fld>
            <a:endParaRPr lang="en-US"/>
          </a:p>
        </p:txBody>
      </p:sp>
    </p:spTree>
    <p:extLst>
      <p:ext uri="{BB962C8B-B14F-4D97-AF65-F5344CB8AC3E}">
        <p14:creationId xmlns:p14="http://schemas.microsoft.com/office/powerpoint/2010/main" val="1892381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3</a:t>
            </a:fld>
            <a:endParaRPr lang="en-US"/>
          </a:p>
        </p:txBody>
      </p:sp>
    </p:spTree>
    <p:extLst>
      <p:ext uri="{BB962C8B-B14F-4D97-AF65-F5344CB8AC3E}">
        <p14:creationId xmlns:p14="http://schemas.microsoft.com/office/powerpoint/2010/main" val="12294616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4</a:t>
            </a:fld>
            <a:endParaRPr lang="en-US"/>
          </a:p>
        </p:txBody>
      </p:sp>
    </p:spTree>
    <p:extLst>
      <p:ext uri="{BB962C8B-B14F-4D97-AF65-F5344CB8AC3E}">
        <p14:creationId xmlns:p14="http://schemas.microsoft.com/office/powerpoint/2010/main" val="3009441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5</a:t>
            </a:fld>
            <a:endParaRPr lang="en-US"/>
          </a:p>
        </p:txBody>
      </p:sp>
    </p:spTree>
    <p:extLst>
      <p:ext uri="{BB962C8B-B14F-4D97-AF65-F5344CB8AC3E}">
        <p14:creationId xmlns:p14="http://schemas.microsoft.com/office/powerpoint/2010/main" val="33554906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6</a:t>
            </a:fld>
            <a:endParaRPr lang="en-US"/>
          </a:p>
        </p:txBody>
      </p:sp>
    </p:spTree>
    <p:extLst>
      <p:ext uri="{BB962C8B-B14F-4D97-AF65-F5344CB8AC3E}">
        <p14:creationId xmlns:p14="http://schemas.microsoft.com/office/powerpoint/2010/main" val="22184645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888ACDF-F27D-4082-9FA4-D19263D36BED}" type="slidenum">
              <a:rPr lang="en-US" smtClean="0"/>
              <a:t>7</a:t>
            </a:fld>
            <a:endParaRPr lang="en-US"/>
          </a:p>
        </p:txBody>
      </p:sp>
    </p:spTree>
    <p:extLst>
      <p:ext uri="{BB962C8B-B14F-4D97-AF65-F5344CB8AC3E}">
        <p14:creationId xmlns:p14="http://schemas.microsoft.com/office/powerpoint/2010/main" val="3847271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8</a:t>
            </a:fld>
            <a:endParaRPr lang="en-US"/>
          </a:p>
        </p:txBody>
      </p:sp>
    </p:spTree>
    <p:extLst>
      <p:ext uri="{BB962C8B-B14F-4D97-AF65-F5344CB8AC3E}">
        <p14:creationId xmlns:p14="http://schemas.microsoft.com/office/powerpoint/2010/main" val="2209377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88ACDF-F27D-4082-9FA4-D19263D36BED}" type="slidenum">
              <a:rPr lang="en-US" smtClean="0"/>
              <a:t>9</a:t>
            </a:fld>
            <a:endParaRPr lang="en-US"/>
          </a:p>
        </p:txBody>
      </p:sp>
    </p:spTree>
    <p:extLst>
      <p:ext uri="{BB962C8B-B14F-4D97-AF65-F5344CB8AC3E}">
        <p14:creationId xmlns:p14="http://schemas.microsoft.com/office/powerpoint/2010/main" val="3830626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745D198-9F29-482F-965B-8F2E32652013}" type="datetimeFigureOut">
              <a:rPr lang="en-US" smtClean="0"/>
              <a:t>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F0414E-DA86-4D16-AF68-0F09459189A4}" type="slidenum">
              <a:rPr lang="en-US" smtClean="0"/>
              <a:t>‹#›</a:t>
            </a:fld>
            <a:endParaRPr lang="en-US"/>
          </a:p>
        </p:txBody>
      </p:sp>
    </p:spTree>
    <p:extLst>
      <p:ext uri="{BB962C8B-B14F-4D97-AF65-F5344CB8AC3E}">
        <p14:creationId xmlns:p14="http://schemas.microsoft.com/office/powerpoint/2010/main" val="699618637"/>
      </p:ext>
    </p:extLst>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45D198-9F29-482F-965B-8F2E32652013}" type="datetimeFigureOut">
              <a:rPr lang="en-US" smtClean="0"/>
              <a:t>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F0414E-DA86-4D16-AF68-0F09459189A4}" type="slidenum">
              <a:rPr lang="en-US" smtClean="0"/>
              <a:t>‹#›</a:t>
            </a:fld>
            <a:endParaRPr lang="en-US"/>
          </a:p>
        </p:txBody>
      </p:sp>
    </p:spTree>
    <p:extLst>
      <p:ext uri="{BB962C8B-B14F-4D97-AF65-F5344CB8AC3E}">
        <p14:creationId xmlns:p14="http://schemas.microsoft.com/office/powerpoint/2010/main" val="2377128646"/>
      </p:ext>
    </p:extLst>
  </p:cSld>
  <p:clrMapOvr>
    <a:masterClrMapping/>
  </p:clrMapOvr>
  <p:transition spd="slow">
    <p:push/>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45D198-9F29-482F-965B-8F2E32652013}" type="datetimeFigureOut">
              <a:rPr lang="en-US" smtClean="0"/>
              <a:t>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F0414E-DA86-4D16-AF68-0F09459189A4}" type="slidenum">
              <a:rPr lang="en-US" smtClean="0"/>
              <a:t>‹#›</a:t>
            </a:fld>
            <a:endParaRPr lang="en-US"/>
          </a:p>
        </p:txBody>
      </p:sp>
    </p:spTree>
    <p:extLst>
      <p:ext uri="{BB962C8B-B14F-4D97-AF65-F5344CB8AC3E}">
        <p14:creationId xmlns:p14="http://schemas.microsoft.com/office/powerpoint/2010/main" val="1140224277"/>
      </p:ext>
    </p:extLst>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45D198-9F29-482F-965B-8F2E32652013}" type="datetimeFigureOut">
              <a:rPr lang="en-US" smtClean="0"/>
              <a:t>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F0414E-DA86-4D16-AF68-0F09459189A4}" type="slidenum">
              <a:rPr lang="en-US" smtClean="0"/>
              <a:t>‹#›</a:t>
            </a:fld>
            <a:endParaRPr lang="en-US"/>
          </a:p>
        </p:txBody>
      </p:sp>
    </p:spTree>
    <p:extLst>
      <p:ext uri="{BB962C8B-B14F-4D97-AF65-F5344CB8AC3E}">
        <p14:creationId xmlns:p14="http://schemas.microsoft.com/office/powerpoint/2010/main" val="2350115463"/>
      </p:ext>
    </p:extLst>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745D198-9F29-482F-965B-8F2E32652013}" type="datetimeFigureOut">
              <a:rPr lang="en-US" smtClean="0"/>
              <a:t>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F0414E-DA86-4D16-AF68-0F09459189A4}" type="slidenum">
              <a:rPr lang="en-US" smtClean="0"/>
              <a:t>‹#›</a:t>
            </a:fld>
            <a:endParaRPr lang="en-US"/>
          </a:p>
        </p:txBody>
      </p:sp>
    </p:spTree>
    <p:extLst>
      <p:ext uri="{BB962C8B-B14F-4D97-AF65-F5344CB8AC3E}">
        <p14:creationId xmlns:p14="http://schemas.microsoft.com/office/powerpoint/2010/main" val="1641262038"/>
      </p:ext>
    </p:extLst>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745D198-9F29-482F-965B-8F2E32652013}" type="datetimeFigureOut">
              <a:rPr lang="en-US" smtClean="0"/>
              <a:t>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AF0414E-DA86-4D16-AF68-0F09459189A4}" type="slidenum">
              <a:rPr lang="en-US" smtClean="0"/>
              <a:t>‹#›</a:t>
            </a:fld>
            <a:endParaRPr lang="en-US"/>
          </a:p>
        </p:txBody>
      </p:sp>
    </p:spTree>
    <p:extLst>
      <p:ext uri="{BB962C8B-B14F-4D97-AF65-F5344CB8AC3E}">
        <p14:creationId xmlns:p14="http://schemas.microsoft.com/office/powerpoint/2010/main" val="899087394"/>
      </p:ext>
    </p:extLst>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745D198-9F29-482F-965B-8F2E32652013}" type="datetimeFigureOut">
              <a:rPr lang="en-US" smtClean="0"/>
              <a:t>2/9/2017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AF0414E-DA86-4D16-AF68-0F09459189A4}" type="slidenum">
              <a:rPr lang="en-US" smtClean="0"/>
              <a:t>‹#›</a:t>
            </a:fld>
            <a:endParaRPr lang="en-US"/>
          </a:p>
        </p:txBody>
      </p:sp>
    </p:spTree>
    <p:extLst>
      <p:ext uri="{BB962C8B-B14F-4D97-AF65-F5344CB8AC3E}">
        <p14:creationId xmlns:p14="http://schemas.microsoft.com/office/powerpoint/2010/main" val="910332485"/>
      </p:ext>
    </p:extLst>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745D198-9F29-482F-965B-8F2E32652013}" type="datetimeFigureOut">
              <a:rPr lang="en-US" smtClean="0"/>
              <a:t>2/9/2017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AF0414E-DA86-4D16-AF68-0F09459189A4}" type="slidenum">
              <a:rPr lang="en-US" smtClean="0"/>
              <a:t>‹#›</a:t>
            </a:fld>
            <a:endParaRPr lang="en-US"/>
          </a:p>
        </p:txBody>
      </p:sp>
    </p:spTree>
    <p:extLst>
      <p:ext uri="{BB962C8B-B14F-4D97-AF65-F5344CB8AC3E}">
        <p14:creationId xmlns:p14="http://schemas.microsoft.com/office/powerpoint/2010/main" val="808465701"/>
      </p:ext>
    </p:extLst>
  </p:cSld>
  <p:clrMapOvr>
    <a:masterClrMapping/>
  </p:clrMapOvr>
  <p:transition spd="slow">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45D198-9F29-482F-965B-8F2E32652013}" type="datetimeFigureOut">
              <a:rPr lang="en-US" smtClean="0"/>
              <a:t>2/9/2017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AF0414E-DA86-4D16-AF68-0F09459189A4}" type="slidenum">
              <a:rPr lang="en-US" smtClean="0"/>
              <a:t>‹#›</a:t>
            </a:fld>
            <a:endParaRPr lang="en-US"/>
          </a:p>
        </p:txBody>
      </p:sp>
    </p:spTree>
    <p:extLst>
      <p:ext uri="{BB962C8B-B14F-4D97-AF65-F5344CB8AC3E}">
        <p14:creationId xmlns:p14="http://schemas.microsoft.com/office/powerpoint/2010/main" val="2778841767"/>
      </p:ext>
    </p:extLst>
  </p:cSld>
  <p:clrMapOvr>
    <a:masterClrMapping/>
  </p:clrMapOvr>
  <p:transition spd="slow">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745D198-9F29-482F-965B-8F2E32652013}" type="datetimeFigureOut">
              <a:rPr lang="en-US" smtClean="0"/>
              <a:t>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AF0414E-DA86-4D16-AF68-0F09459189A4}" type="slidenum">
              <a:rPr lang="en-US" smtClean="0"/>
              <a:t>‹#›</a:t>
            </a:fld>
            <a:endParaRPr lang="en-US"/>
          </a:p>
        </p:txBody>
      </p:sp>
    </p:spTree>
    <p:extLst>
      <p:ext uri="{BB962C8B-B14F-4D97-AF65-F5344CB8AC3E}">
        <p14:creationId xmlns:p14="http://schemas.microsoft.com/office/powerpoint/2010/main" val="2385396913"/>
      </p:ext>
    </p:extLst>
  </p:cSld>
  <p:clrMapOvr>
    <a:masterClrMapping/>
  </p:clrMapOvr>
  <p:transition spd="slow">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745D198-9F29-482F-965B-8F2E32652013}" type="datetimeFigureOut">
              <a:rPr lang="en-US" smtClean="0"/>
              <a:t>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AF0414E-DA86-4D16-AF68-0F09459189A4}" type="slidenum">
              <a:rPr lang="en-US" smtClean="0"/>
              <a:t>‹#›</a:t>
            </a:fld>
            <a:endParaRPr lang="en-US"/>
          </a:p>
        </p:txBody>
      </p:sp>
    </p:spTree>
    <p:extLst>
      <p:ext uri="{BB962C8B-B14F-4D97-AF65-F5344CB8AC3E}">
        <p14:creationId xmlns:p14="http://schemas.microsoft.com/office/powerpoint/2010/main" val="2515173100"/>
      </p:ext>
    </p:extLst>
  </p:cSld>
  <p:clrMapOvr>
    <a:masterClrMapping/>
  </p:clrMapOvr>
  <p:transition spd="slow">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45D198-9F29-482F-965B-8F2E32652013}" type="datetimeFigureOut">
              <a:rPr lang="en-US" smtClean="0"/>
              <a:t>2/9/2017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F0414E-DA86-4D16-AF68-0F09459189A4}" type="slidenum">
              <a:rPr lang="en-US" smtClean="0"/>
              <a:t>‹#›</a:t>
            </a:fld>
            <a:endParaRPr lang="en-US"/>
          </a:p>
        </p:txBody>
      </p:sp>
    </p:spTree>
    <p:extLst>
      <p:ext uri="{BB962C8B-B14F-4D97-AF65-F5344CB8AC3E}">
        <p14:creationId xmlns:p14="http://schemas.microsoft.com/office/powerpoint/2010/main" val="2253374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3.tif"/></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17328" b="29014"/>
          <a:stretch/>
        </p:blipFill>
        <p:spPr>
          <a:xfrm>
            <a:off x="0" y="0"/>
            <a:ext cx="12192000" cy="6857999"/>
          </a:xfrm>
          <a:prstGeom prst="rect">
            <a:avLst/>
          </a:prstGeom>
          <a:noFill/>
        </p:spPr>
      </p:pic>
      <p:sp>
        <p:nvSpPr>
          <p:cNvPr id="6" name="Title 5"/>
          <p:cNvSpPr>
            <a:spLocks noGrp="1"/>
          </p:cNvSpPr>
          <p:nvPr>
            <p:ph type="ctrTitle"/>
          </p:nvPr>
        </p:nvSpPr>
        <p:spPr>
          <a:xfrm>
            <a:off x="157777" y="-295835"/>
            <a:ext cx="9300882" cy="1376222"/>
          </a:xfrm>
        </p:spPr>
        <p:txBody>
          <a:bodyPr>
            <a:normAutofit/>
          </a:bodyPr>
          <a:lstStyle/>
          <a:p>
            <a:pPr algn="l">
              <a:lnSpc>
                <a:spcPct val="100000"/>
              </a:lnSpc>
            </a:pPr>
            <a:r>
              <a:rPr lang="en-US" dirty="0" smtClean="0">
                <a:solidFill>
                  <a:schemeClr val="bg1"/>
                </a:solidFill>
                <a:latin typeface="Arial Black" panose="020B0A04020102020204" pitchFamily="34" charset="0"/>
              </a:rPr>
              <a:t>Beyond the Buzz: </a:t>
            </a:r>
            <a:endParaRPr lang="en-US" sz="5300" dirty="0"/>
          </a:p>
        </p:txBody>
      </p:sp>
      <p:sp>
        <p:nvSpPr>
          <p:cNvPr id="7" name="Subtitle 6"/>
          <p:cNvSpPr>
            <a:spLocks noGrp="1"/>
          </p:cNvSpPr>
          <p:nvPr>
            <p:ph type="subTitle" idx="1"/>
          </p:nvPr>
        </p:nvSpPr>
        <p:spPr>
          <a:xfrm>
            <a:off x="5093969" y="5498072"/>
            <a:ext cx="9144000" cy="1655762"/>
          </a:xfrm>
        </p:spPr>
        <p:txBody>
          <a:bodyPr/>
          <a:lstStyle/>
          <a:p>
            <a:pPr fontAlgn="base"/>
            <a:r>
              <a:rPr lang="en-US" sz="1800" dirty="0">
                <a:solidFill>
                  <a:schemeClr val="bg1"/>
                </a:solidFill>
                <a:latin typeface="Arial Black" panose="020B0A04020102020204" pitchFamily="34" charset="0"/>
              </a:rPr>
              <a:t>Sarah E. Seymore</a:t>
            </a:r>
          </a:p>
          <a:p>
            <a:pPr fontAlgn="base"/>
            <a:r>
              <a:rPr lang="en-US" sz="1800" dirty="0">
                <a:solidFill>
                  <a:schemeClr val="bg1"/>
                </a:solidFill>
                <a:latin typeface="Arial Black" panose="020B0A04020102020204" pitchFamily="34" charset="0"/>
              </a:rPr>
              <a:t>Digital Collections Metadata Librarian</a:t>
            </a:r>
          </a:p>
          <a:p>
            <a:pPr fontAlgn="base"/>
            <a:r>
              <a:rPr lang="en-US" sz="1800" dirty="0">
                <a:solidFill>
                  <a:schemeClr val="bg1"/>
                </a:solidFill>
                <a:latin typeface="Arial Black" panose="020B0A04020102020204" pitchFamily="34" charset="0"/>
              </a:rPr>
              <a:t>University of Oregon Libraries</a:t>
            </a:r>
          </a:p>
          <a:p>
            <a:endParaRPr lang="en-US" dirty="0"/>
          </a:p>
        </p:txBody>
      </p:sp>
      <p:sp>
        <p:nvSpPr>
          <p:cNvPr id="8" name="Rectangle 7"/>
          <p:cNvSpPr/>
          <p:nvPr/>
        </p:nvSpPr>
        <p:spPr>
          <a:xfrm>
            <a:off x="255493" y="1080387"/>
            <a:ext cx="7516906" cy="1754326"/>
          </a:xfrm>
          <a:prstGeom prst="rect">
            <a:avLst/>
          </a:prstGeom>
        </p:spPr>
        <p:txBody>
          <a:bodyPr wrap="square">
            <a:spAutoFit/>
          </a:bodyPr>
          <a:lstStyle/>
          <a:p>
            <a:r>
              <a:rPr lang="en-US" sz="3600" dirty="0">
                <a:solidFill>
                  <a:schemeClr val="bg1"/>
                </a:solidFill>
                <a:latin typeface="Arial Black" panose="020B0A04020102020204" pitchFamily="34" charset="0"/>
              </a:rPr>
              <a:t>What’s Really Going on with Data Usage in Digital Art History?</a:t>
            </a:r>
            <a:endParaRPr lang="en-US" sz="3600" dirty="0"/>
          </a:p>
        </p:txBody>
      </p:sp>
    </p:spTree>
    <p:extLst>
      <p:ext uri="{BB962C8B-B14F-4D97-AF65-F5344CB8AC3E}">
        <p14:creationId xmlns:p14="http://schemas.microsoft.com/office/powerpoint/2010/main" val="3167553568"/>
      </p:ext>
    </p:extLst>
  </p:cSld>
  <p:clrMapOvr>
    <a:masterClrMapping/>
  </p:clrMapOvr>
  <p:transition spd="slow">
    <p:push/>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23376" r="28441" b="28665"/>
          <a:stretch/>
        </p:blipFill>
        <p:spPr>
          <a:xfrm>
            <a:off x="-1" y="-1"/>
            <a:ext cx="12192001" cy="6874055"/>
          </a:xfrm>
          <a:prstGeom prst="rect">
            <a:avLst/>
          </a:prstGeom>
        </p:spPr>
      </p:pic>
      <p:sp>
        <p:nvSpPr>
          <p:cNvPr id="3" name="Rectangle 2"/>
          <p:cNvSpPr/>
          <p:nvPr/>
        </p:nvSpPr>
        <p:spPr>
          <a:xfrm>
            <a:off x="561703" y="50945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p:cNvSpPr txBox="1"/>
          <p:nvPr/>
        </p:nvSpPr>
        <p:spPr>
          <a:xfrm>
            <a:off x="614226" y="1772471"/>
            <a:ext cx="10880816" cy="4247317"/>
          </a:xfrm>
          <a:prstGeom prst="rect">
            <a:avLst/>
          </a:prstGeom>
          <a:noFill/>
        </p:spPr>
        <p:txBody>
          <a:bodyPr wrap="square" rtlCol="0">
            <a:spAutoFit/>
          </a:bodyPr>
          <a:lstStyle/>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“I </a:t>
            </a:r>
            <a:r>
              <a:rPr lang="en-US" dirty="0">
                <a:solidFill>
                  <a:schemeClr val="bg1"/>
                </a:solidFill>
                <a:latin typeface="Arial" panose="020B0604020202020204" pitchFamily="34" charset="0"/>
                <a:cs typeface="Arial" panose="020B0604020202020204" pitchFamily="34" charset="0"/>
              </a:rPr>
              <a:t>have been learning to use data visualization and manipulation tools by experimenting with these data sets</a:t>
            </a:r>
            <a:r>
              <a:rPr lang="en-US" dirty="0" smtClean="0">
                <a:solidFill>
                  <a:schemeClr val="bg1"/>
                </a:solidFill>
                <a:latin typeface="Arial" panose="020B0604020202020204" pitchFamily="34" charset="0"/>
                <a:cs typeface="Arial" panose="020B0604020202020204" pitchFamily="34" charset="0"/>
              </a:rPr>
              <a:t>.” </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“I </a:t>
            </a:r>
            <a:r>
              <a:rPr lang="en-US" dirty="0">
                <a:solidFill>
                  <a:schemeClr val="bg1"/>
                </a:solidFill>
                <a:latin typeface="Arial" panose="020B0604020202020204" pitchFamily="34" charset="0"/>
                <a:cs typeface="Arial" panose="020B0604020202020204" pitchFamily="34" charset="0"/>
              </a:rPr>
              <a:t>have used SPARQL endpoints like the BM one to explore the development of 'web </a:t>
            </a:r>
            <a:r>
              <a:rPr lang="en-US" dirty="0" err="1">
                <a:solidFill>
                  <a:schemeClr val="bg1"/>
                </a:solidFill>
                <a:latin typeface="Arial" panose="020B0604020202020204" pitchFamily="34" charset="0"/>
                <a:cs typeface="Arial" panose="020B0604020202020204" pitchFamily="34" charset="0"/>
              </a:rPr>
              <a:t>termlists</a:t>
            </a:r>
            <a:r>
              <a:rPr lang="en-US" dirty="0">
                <a:solidFill>
                  <a:schemeClr val="bg1"/>
                </a:solidFill>
                <a:latin typeface="Arial" panose="020B0604020202020204" pitchFamily="34" charset="0"/>
                <a:cs typeface="Arial" panose="020B0604020202020204" pitchFamily="34" charset="0"/>
              </a:rPr>
              <a:t>' for the Modes software, i.e. using the vocabularies within the BM system as live authorities for Modes data. I converted the Tate CSV data and re-published it as a Linked Data resource</a:t>
            </a:r>
            <a:r>
              <a:rPr lang="en-US"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“I </a:t>
            </a:r>
            <a:r>
              <a:rPr lang="en-US" dirty="0">
                <a:solidFill>
                  <a:schemeClr val="bg1"/>
                </a:solidFill>
                <a:latin typeface="Arial" panose="020B0604020202020204" pitchFamily="34" charset="0"/>
                <a:cs typeface="Arial" panose="020B0604020202020204" pitchFamily="34" charset="0"/>
              </a:rPr>
              <a:t>have used the British Museum and Harvard APIs to extract data in order to transform into other data models for aggregation. This work has been the subject of presentations and papers</a:t>
            </a:r>
            <a:r>
              <a:rPr lang="en-US"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“I </a:t>
            </a:r>
            <a:r>
              <a:rPr lang="en-US" dirty="0">
                <a:solidFill>
                  <a:schemeClr val="bg1"/>
                </a:solidFill>
                <a:latin typeface="Arial" panose="020B0604020202020204" pitchFamily="34" charset="0"/>
                <a:cs typeface="Arial" panose="020B0604020202020204" pitchFamily="34" charset="0"/>
              </a:rPr>
              <a:t>totally failed with the British Museum SPARQL endpoint and am not doing much better with the Brooklyn Museum's API. I'm a slow learner. I wish I could just email someone and they could send me a csv</a:t>
            </a:r>
            <a:r>
              <a:rPr lang="en-US"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“More </a:t>
            </a:r>
            <a:r>
              <a:rPr lang="en-US" dirty="0">
                <a:solidFill>
                  <a:schemeClr val="bg1"/>
                </a:solidFill>
                <a:latin typeface="Arial" panose="020B0604020202020204" pitchFamily="34" charset="0"/>
                <a:cs typeface="Arial" panose="020B0604020202020204" pitchFamily="34" charset="0"/>
              </a:rPr>
              <a:t>SPARQL, fewer bespoke APIs please</a:t>
            </a:r>
            <a:r>
              <a:rPr lang="en-US" dirty="0" smtClean="0">
                <a:solidFill>
                  <a:schemeClr val="bg1"/>
                </a:solidFill>
                <a:latin typeface="Arial" panose="020B0604020202020204" pitchFamily="34" charset="0"/>
                <a:cs typeface="Arial" panose="020B0604020202020204" pitchFamily="34" charset="0"/>
              </a:rPr>
              <a:t>..”</a:t>
            </a:r>
            <a:endParaRPr lang="en-US" dirty="0">
              <a:solidFill>
                <a:schemeClr val="bg1"/>
              </a:solidFill>
              <a:latin typeface="Arial" panose="020B0604020202020204" pitchFamily="34" charset="0"/>
              <a:cs typeface="Arial" panose="020B0604020202020204" pitchFamily="34" charset="0"/>
            </a:endParaRPr>
          </a:p>
        </p:txBody>
      </p:sp>
      <p:sp>
        <p:nvSpPr>
          <p:cNvPr id="12" name="TextBox 11"/>
          <p:cNvSpPr txBox="1"/>
          <p:nvPr/>
        </p:nvSpPr>
        <p:spPr>
          <a:xfrm>
            <a:off x="666750" y="897260"/>
            <a:ext cx="8820150" cy="461665"/>
          </a:xfrm>
          <a:prstGeom prst="rect">
            <a:avLst/>
          </a:prstGeom>
          <a:noFill/>
        </p:spPr>
        <p:txBody>
          <a:bodyPr wrap="square" rtlCol="0">
            <a:spAutoFit/>
          </a:bodyPr>
          <a:lstStyle/>
          <a:p>
            <a:r>
              <a:rPr lang="en-US" sz="2400" dirty="0" smtClean="0">
                <a:latin typeface="Arial" panose="020B0604020202020204" pitchFamily="34" charset="0"/>
                <a:cs typeface="Arial" panose="020B0604020202020204" pitchFamily="34" charset="0"/>
              </a:rPr>
              <a:t>Comments: What </a:t>
            </a:r>
            <a:r>
              <a:rPr lang="en-US" sz="2400" dirty="0">
                <a:latin typeface="Arial" panose="020B0604020202020204" pitchFamily="34" charset="0"/>
                <a:cs typeface="Arial" panose="020B0604020202020204" pitchFamily="34" charset="0"/>
              </a:rPr>
              <a:t>final form did your research take?</a:t>
            </a:r>
          </a:p>
        </p:txBody>
      </p:sp>
    </p:spTree>
    <p:extLst>
      <p:ext uri="{BB962C8B-B14F-4D97-AF65-F5344CB8AC3E}">
        <p14:creationId xmlns:p14="http://schemas.microsoft.com/office/powerpoint/2010/main" val="4186074467"/>
      </p:ext>
    </p:extLst>
  </p:cSld>
  <p:clrMapOvr>
    <a:masterClrMapping/>
  </p:clrMapOvr>
  <p:transition spd="slow">
    <p:push/>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23376" r="28441" b="28665"/>
          <a:stretch/>
        </p:blipFill>
        <p:spPr>
          <a:xfrm>
            <a:off x="-1" y="14067"/>
            <a:ext cx="12192001" cy="6874055"/>
          </a:xfrm>
          <a:prstGeom prst="rect">
            <a:avLst/>
          </a:prstGeom>
        </p:spPr>
      </p:pic>
      <p:sp>
        <p:nvSpPr>
          <p:cNvPr id="3" name="Rectangle 2"/>
          <p:cNvSpPr/>
          <p:nvPr/>
        </p:nvSpPr>
        <p:spPr>
          <a:xfrm>
            <a:off x="561703" y="50945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p:cNvSpPr txBox="1"/>
          <p:nvPr/>
        </p:nvSpPr>
        <p:spPr>
          <a:xfrm>
            <a:off x="666750" y="1516768"/>
            <a:ext cx="6687304" cy="489364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Corporate </a:t>
            </a:r>
            <a:r>
              <a:rPr lang="en-US" sz="1600" dirty="0" smtClean="0">
                <a:solidFill>
                  <a:schemeClr val="bg1"/>
                </a:solidFill>
                <a:latin typeface="Arial" panose="020B0604020202020204" pitchFamily="34" charset="0"/>
                <a:cs typeface="Arial" panose="020B0604020202020204" pitchFamily="34" charset="0"/>
              </a:rPr>
              <a:t>report</a:t>
            </a:r>
            <a:endParaRPr lang="en-US" sz="1600" dirty="0">
              <a:solidFill>
                <a:schemeClr val="bg1"/>
              </a:solidFill>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n-US" sz="1600" dirty="0" smtClean="0">
                <a:solidFill>
                  <a:schemeClr val="bg1"/>
                </a:solidFill>
                <a:latin typeface="Arial" panose="020B0604020202020204" pitchFamily="34" charset="0"/>
                <a:cs typeface="Arial" panose="020B0604020202020204" pitchFamily="34" charset="0"/>
              </a:rPr>
              <a:t>Exhibition</a:t>
            </a:r>
            <a:endParaRPr lang="en-US" sz="1600" dirty="0">
              <a:solidFill>
                <a:schemeClr val="bg1"/>
              </a:solidFill>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Gallery/exhibition labels</a:t>
            </a:r>
          </a:p>
          <a:p>
            <a:pPr marL="285750" indent="-285750">
              <a:lnSpc>
                <a:spcPct val="150000"/>
              </a:lnSpc>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Linking to the Getty's vocabularies for our own YCBA's dataset</a:t>
            </a:r>
          </a:p>
          <a:p>
            <a:pPr marL="285750" indent="-285750">
              <a:lnSpc>
                <a:spcPct val="150000"/>
              </a:lnSpc>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Online project for a local historical museum</a:t>
            </a:r>
          </a:p>
          <a:p>
            <a:pPr marL="285750" indent="-285750">
              <a:lnSpc>
                <a:spcPct val="150000"/>
              </a:lnSpc>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Other data</a:t>
            </a:r>
          </a:p>
          <a:p>
            <a:pPr marL="285750" indent="-285750">
              <a:lnSpc>
                <a:spcPct val="150000"/>
              </a:lnSpc>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Querying SAAM's dataset within the American Art Collaborative</a:t>
            </a:r>
          </a:p>
          <a:p>
            <a:pPr marL="285750" indent="-285750">
              <a:lnSpc>
                <a:spcPct val="150000"/>
              </a:lnSpc>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Querying the British Museum and the Rijksmuseum datasets to test </a:t>
            </a:r>
            <a:r>
              <a:rPr lang="en-US" sz="1600" dirty="0" err="1">
                <a:solidFill>
                  <a:schemeClr val="bg1"/>
                </a:solidFill>
                <a:latin typeface="Arial" panose="020B0604020202020204" pitchFamily="34" charset="0"/>
                <a:cs typeface="Arial" panose="020B0604020202020204" pitchFamily="34" charset="0"/>
              </a:rPr>
              <a:t>ResearchSpace</a:t>
            </a:r>
            <a:endParaRPr lang="en-US" sz="1600" dirty="0">
              <a:solidFill>
                <a:schemeClr val="bg1"/>
              </a:solidFill>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Querying the Harvard Museums API for IIIF purposes</a:t>
            </a:r>
          </a:p>
          <a:p>
            <a:pPr marL="285750" indent="-285750">
              <a:lnSpc>
                <a:spcPct val="150000"/>
              </a:lnSpc>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Wikipedia</a:t>
            </a:r>
          </a:p>
          <a:p>
            <a:pPr marL="285750" indent="-285750">
              <a:lnSpc>
                <a:spcPct val="150000"/>
              </a:lnSpc>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Working on harmonizing to the Getty Provenance Index data modeling</a:t>
            </a:r>
          </a:p>
        </p:txBody>
      </p:sp>
      <p:sp>
        <p:nvSpPr>
          <p:cNvPr id="12" name="TextBox 11"/>
          <p:cNvSpPr txBox="1"/>
          <p:nvPr/>
        </p:nvSpPr>
        <p:spPr>
          <a:xfrm>
            <a:off x="666750" y="897260"/>
            <a:ext cx="8820150" cy="461665"/>
          </a:xfrm>
          <a:prstGeom prst="rect">
            <a:avLst/>
          </a:prstGeom>
          <a:noFill/>
        </p:spPr>
        <p:txBody>
          <a:bodyPr wrap="square" rtlCol="0">
            <a:spAutoFit/>
          </a:bodyPr>
          <a:lstStyle/>
          <a:p>
            <a:r>
              <a:rPr lang="en-US" sz="2400" dirty="0" smtClean="0">
                <a:latin typeface="Arial" panose="020B0604020202020204" pitchFamily="34" charset="0"/>
                <a:cs typeface="Arial" panose="020B0604020202020204" pitchFamily="34" charset="0"/>
              </a:rPr>
              <a:t>Other: What </a:t>
            </a:r>
            <a:r>
              <a:rPr lang="en-US" sz="2400" dirty="0">
                <a:latin typeface="Arial" panose="020B0604020202020204" pitchFamily="34" charset="0"/>
                <a:cs typeface="Arial" panose="020B0604020202020204" pitchFamily="34" charset="0"/>
              </a:rPr>
              <a:t>final form did your research take?</a:t>
            </a:r>
          </a:p>
        </p:txBody>
      </p:sp>
      <p:sp>
        <p:nvSpPr>
          <p:cNvPr id="5" name="TextBox 4"/>
          <p:cNvSpPr txBox="1"/>
          <p:nvPr/>
        </p:nvSpPr>
        <p:spPr>
          <a:xfrm>
            <a:off x="7354054" y="1725302"/>
            <a:ext cx="4515729" cy="4247317"/>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Good old fashioned written projects</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Metadata enrichment</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Scholarly articles and books</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Wikipedia</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Integration framework</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Browse application</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Interactive map of works on display</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Crowd sourcing tools</a:t>
            </a:r>
          </a:p>
        </p:txBody>
      </p:sp>
    </p:spTree>
    <p:extLst>
      <p:ext uri="{BB962C8B-B14F-4D97-AF65-F5344CB8AC3E}">
        <p14:creationId xmlns:p14="http://schemas.microsoft.com/office/powerpoint/2010/main" val="1469113197"/>
      </p:ext>
    </p:extLst>
  </p:cSld>
  <p:clrMapOvr>
    <a:masterClrMapping/>
  </p:clrMapOvr>
  <p:transition spd="slow">
    <p:push/>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338" t="52791"/>
          <a:stretch/>
        </p:blipFill>
        <p:spPr>
          <a:xfrm>
            <a:off x="5711" y="0"/>
            <a:ext cx="12186289" cy="6858000"/>
          </a:xfrm>
          <a:prstGeom prst="rect">
            <a:avLst/>
          </a:prstGeom>
        </p:spPr>
      </p:pic>
      <p:sp>
        <p:nvSpPr>
          <p:cNvPr id="3" name="Rectangle 2"/>
          <p:cNvSpPr/>
          <p:nvPr/>
        </p:nvSpPr>
        <p:spPr>
          <a:xfrm>
            <a:off x="3190875" y="509451"/>
            <a:ext cx="8317501"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7099301" y="5471133"/>
            <a:ext cx="4299548" cy="954107"/>
          </a:xfrm>
          <a:prstGeom prst="rect">
            <a:avLst/>
          </a:prstGeom>
          <a:noFill/>
        </p:spPr>
        <p:txBody>
          <a:bodyPr wrap="square" rtlCol="0">
            <a:spAutoFit/>
          </a:bodyPr>
          <a:lstStyle/>
          <a:p>
            <a:pPr algn="r"/>
            <a:r>
              <a:rPr lang="en-US" sz="2800" dirty="0">
                <a:latin typeface="Arial" panose="020B0604020202020204" pitchFamily="34" charset="0"/>
                <a:cs typeface="Arial" panose="020B0604020202020204" pitchFamily="34" charset="0"/>
              </a:rPr>
              <a:t>What type of project are you creating?</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7817" y="919162"/>
            <a:ext cx="7386369" cy="4567238"/>
          </a:xfrm>
          <a:prstGeom prst="rect">
            <a:avLst/>
          </a:prstGeom>
        </p:spPr>
      </p:pic>
      <p:sp>
        <p:nvSpPr>
          <p:cNvPr id="7" name="Rectangle 6"/>
          <p:cNvSpPr/>
          <p:nvPr/>
        </p:nvSpPr>
        <p:spPr>
          <a:xfrm>
            <a:off x="561703" y="509451"/>
            <a:ext cx="2448197"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61704" y="581026"/>
            <a:ext cx="2448196" cy="5586145"/>
          </a:xfrm>
          <a:prstGeom prst="rect">
            <a:avLst/>
          </a:prstGeom>
          <a:noFill/>
        </p:spPr>
        <p:txBody>
          <a:bodyPr wrap="square" rtlCol="0">
            <a:spAutoFit/>
          </a:bodyPr>
          <a:lstStyle/>
          <a:p>
            <a:pPr marL="285750" indent="-285750">
              <a:buFont typeface="Arial" panose="020B0604020202020204" pitchFamily="34" charset="0"/>
              <a:buChar char="•"/>
            </a:pPr>
            <a:r>
              <a:rPr lang="en-US" sz="1700" dirty="0">
                <a:solidFill>
                  <a:schemeClr val="bg1"/>
                </a:solidFill>
                <a:latin typeface="Arial" panose="020B0604020202020204" pitchFamily="34" charset="0"/>
                <a:cs typeface="Arial" panose="020B0604020202020204" pitchFamily="34" charset="0"/>
              </a:rPr>
              <a:t>Good old fashioned written </a:t>
            </a:r>
            <a:r>
              <a:rPr lang="en-US" sz="1700" dirty="0" smtClean="0">
                <a:solidFill>
                  <a:schemeClr val="bg1"/>
                </a:solidFill>
                <a:latin typeface="Arial" panose="020B0604020202020204" pitchFamily="34" charset="0"/>
                <a:cs typeface="Arial" panose="020B0604020202020204" pitchFamily="34" charset="0"/>
              </a:rPr>
              <a:t>projects</a:t>
            </a:r>
          </a:p>
          <a:p>
            <a:pPr marL="285750" indent="-285750">
              <a:buFont typeface="Arial" panose="020B0604020202020204" pitchFamily="34" charset="0"/>
              <a:buChar char="•"/>
            </a:pPr>
            <a:endParaRPr lang="en-US" sz="17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a:solidFill>
                  <a:schemeClr val="bg1"/>
                </a:solidFill>
                <a:latin typeface="Arial" panose="020B0604020202020204" pitchFamily="34" charset="0"/>
                <a:cs typeface="Arial" panose="020B0604020202020204" pitchFamily="34" charset="0"/>
              </a:rPr>
              <a:t>Metadata </a:t>
            </a:r>
            <a:r>
              <a:rPr lang="en-US" sz="1700" dirty="0" smtClean="0">
                <a:solidFill>
                  <a:schemeClr val="bg1"/>
                </a:solidFill>
                <a:latin typeface="Arial" panose="020B0604020202020204" pitchFamily="34" charset="0"/>
                <a:cs typeface="Arial" panose="020B0604020202020204" pitchFamily="34" charset="0"/>
              </a:rPr>
              <a:t>enrichment</a:t>
            </a:r>
          </a:p>
          <a:p>
            <a:pPr marL="285750" indent="-285750">
              <a:buFont typeface="Arial" panose="020B0604020202020204" pitchFamily="34" charset="0"/>
              <a:buChar char="•"/>
            </a:pPr>
            <a:endParaRPr lang="en-US" sz="17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a:solidFill>
                  <a:schemeClr val="bg1"/>
                </a:solidFill>
                <a:latin typeface="Arial" panose="020B0604020202020204" pitchFamily="34" charset="0"/>
                <a:cs typeface="Arial" panose="020B0604020202020204" pitchFamily="34" charset="0"/>
              </a:rPr>
              <a:t>Scholarly articles and </a:t>
            </a:r>
            <a:r>
              <a:rPr lang="en-US" sz="1700" dirty="0" smtClean="0">
                <a:solidFill>
                  <a:schemeClr val="bg1"/>
                </a:solidFill>
                <a:latin typeface="Arial" panose="020B0604020202020204" pitchFamily="34" charset="0"/>
                <a:cs typeface="Arial" panose="020B0604020202020204" pitchFamily="34" charset="0"/>
              </a:rPr>
              <a:t>books</a:t>
            </a:r>
          </a:p>
          <a:p>
            <a:pPr marL="285750" indent="-285750">
              <a:buFont typeface="Arial" panose="020B0604020202020204" pitchFamily="34" charset="0"/>
              <a:buChar char="•"/>
            </a:pPr>
            <a:endParaRPr lang="en-US" sz="17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smtClean="0">
                <a:solidFill>
                  <a:schemeClr val="bg1"/>
                </a:solidFill>
                <a:latin typeface="Arial" panose="020B0604020202020204" pitchFamily="34" charset="0"/>
                <a:cs typeface="Arial" panose="020B0604020202020204" pitchFamily="34" charset="0"/>
              </a:rPr>
              <a:t>Wikipedia</a:t>
            </a:r>
          </a:p>
          <a:p>
            <a:pPr marL="285750" indent="-285750">
              <a:buFont typeface="Arial" panose="020B0604020202020204" pitchFamily="34" charset="0"/>
              <a:buChar char="•"/>
            </a:pPr>
            <a:endParaRPr lang="en-US" sz="17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smtClean="0">
                <a:solidFill>
                  <a:schemeClr val="bg1"/>
                </a:solidFill>
                <a:latin typeface="Arial" panose="020B0604020202020204" pitchFamily="34" charset="0"/>
                <a:cs typeface="Arial" panose="020B0604020202020204" pitchFamily="34" charset="0"/>
              </a:rPr>
              <a:t>Integration framework</a:t>
            </a:r>
          </a:p>
          <a:p>
            <a:pPr marL="285750" indent="-285750">
              <a:buFont typeface="Arial" panose="020B0604020202020204" pitchFamily="34" charset="0"/>
              <a:buChar char="•"/>
            </a:pPr>
            <a:endParaRPr lang="en-US" sz="17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a:solidFill>
                  <a:schemeClr val="bg1"/>
                </a:solidFill>
                <a:latin typeface="Arial" panose="020B0604020202020204" pitchFamily="34" charset="0"/>
                <a:cs typeface="Arial" panose="020B0604020202020204" pitchFamily="34" charset="0"/>
              </a:rPr>
              <a:t>Browse </a:t>
            </a:r>
            <a:r>
              <a:rPr lang="en-US" sz="1700" dirty="0" smtClean="0">
                <a:solidFill>
                  <a:schemeClr val="bg1"/>
                </a:solidFill>
                <a:latin typeface="Arial" panose="020B0604020202020204" pitchFamily="34" charset="0"/>
                <a:cs typeface="Arial" panose="020B0604020202020204" pitchFamily="34" charset="0"/>
              </a:rPr>
              <a:t>application</a:t>
            </a:r>
          </a:p>
          <a:p>
            <a:pPr marL="285750" indent="-285750">
              <a:buFont typeface="Arial" panose="020B0604020202020204" pitchFamily="34" charset="0"/>
              <a:buChar char="•"/>
            </a:pPr>
            <a:endParaRPr lang="en-US" sz="17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a:solidFill>
                  <a:schemeClr val="bg1"/>
                </a:solidFill>
                <a:latin typeface="Arial" panose="020B0604020202020204" pitchFamily="34" charset="0"/>
                <a:cs typeface="Arial" panose="020B0604020202020204" pitchFamily="34" charset="0"/>
              </a:rPr>
              <a:t>Interactive map of works on </a:t>
            </a:r>
            <a:r>
              <a:rPr lang="en-US" sz="1700" dirty="0" smtClean="0">
                <a:solidFill>
                  <a:schemeClr val="bg1"/>
                </a:solidFill>
                <a:latin typeface="Arial" panose="020B0604020202020204" pitchFamily="34" charset="0"/>
                <a:cs typeface="Arial" panose="020B0604020202020204" pitchFamily="34" charset="0"/>
              </a:rPr>
              <a:t>display</a:t>
            </a:r>
          </a:p>
          <a:p>
            <a:pPr marL="285750" indent="-285750">
              <a:buFont typeface="Arial" panose="020B0604020202020204" pitchFamily="34" charset="0"/>
              <a:buChar char="•"/>
            </a:pPr>
            <a:endParaRPr lang="en-US" sz="17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a:solidFill>
                  <a:schemeClr val="bg1"/>
                </a:solidFill>
                <a:latin typeface="Arial" panose="020B0604020202020204" pitchFamily="34" charset="0"/>
                <a:cs typeface="Arial" panose="020B0604020202020204" pitchFamily="34" charset="0"/>
              </a:rPr>
              <a:t>Crowd sourcing tools</a:t>
            </a:r>
          </a:p>
        </p:txBody>
      </p:sp>
    </p:spTree>
    <p:extLst>
      <p:ext uri="{BB962C8B-B14F-4D97-AF65-F5344CB8AC3E}">
        <p14:creationId xmlns:p14="http://schemas.microsoft.com/office/powerpoint/2010/main" val="3222227370"/>
      </p:ext>
    </p:extLst>
  </p:cSld>
  <p:clrMapOvr>
    <a:masterClrMapping/>
  </p:clrMapOvr>
  <p:transition spd="slow">
    <p:push/>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338" t="52791"/>
          <a:stretch/>
        </p:blipFill>
        <p:spPr>
          <a:xfrm>
            <a:off x="5711" y="0"/>
            <a:ext cx="12186289" cy="6858000"/>
          </a:xfrm>
          <a:prstGeom prst="rect">
            <a:avLst/>
          </a:prstGeom>
        </p:spPr>
      </p:pic>
      <p:sp>
        <p:nvSpPr>
          <p:cNvPr id="4" name="Rectangle 3"/>
          <p:cNvSpPr/>
          <p:nvPr/>
        </p:nvSpPr>
        <p:spPr>
          <a:xfrm>
            <a:off x="561703" y="50945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p:cNvSpPr txBox="1"/>
          <p:nvPr/>
        </p:nvSpPr>
        <p:spPr>
          <a:xfrm>
            <a:off x="666750" y="897260"/>
            <a:ext cx="8820150" cy="461665"/>
          </a:xfrm>
          <a:prstGeom prst="rect">
            <a:avLst/>
          </a:prstGeom>
          <a:noFill/>
        </p:spPr>
        <p:txBody>
          <a:bodyPr wrap="square" rtlCol="0">
            <a:spAutoFit/>
          </a:bodyPr>
          <a:lstStyle/>
          <a:p>
            <a:r>
              <a:rPr lang="en-US" sz="2400" dirty="0" smtClean="0">
                <a:latin typeface="Arial" panose="020B0604020202020204" pitchFamily="34" charset="0"/>
                <a:cs typeface="Arial" panose="020B0604020202020204" pitchFamily="34" charset="0"/>
              </a:rPr>
              <a:t>Jordan </a:t>
            </a:r>
            <a:r>
              <a:rPr lang="en-US" sz="2400" dirty="0" err="1" smtClean="0">
                <a:latin typeface="Arial" panose="020B0604020202020204" pitchFamily="34" charset="0"/>
                <a:cs typeface="Arial" panose="020B0604020202020204" pitchFamily="34" charset="0"/>
              </a:rPr>
              <a:t>Schnitzer</a:t>
            </a:r>
            <a:r>
              <a:rPr lang="en-US" sz="2400" dirty="0" smtClean="0">
                <a:latin typeface="Arial" panose="020B0604020202020204" pitchFamily="34" charset="0"/>
                <a:cs typeface="Arial" panose="020B0604020202020204" pitchFamily="34" charset="0"/>
              </a:rPr>
              <a:t> Museum of Art Collections in Oregon Digital</a:t>
            </a:r>
            <a:endParaRPr lang="en-US" sz="2400" dirty="0">
              <a:latin typeface="Arial" panose="020B0604020202020204" pitchFamily="34" charset="0"/>
              <a:cs typeface="Arial" panose="020B0604020202020204" pitchFamily="34"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1984" y="1772471"/>
            <a:ext cx="9885300" cy="4309601"/>
          </a:xfrm>
          <a:prstGeom prst="rect">
            <a:avLst/>
          </a:prstGeom>
        </p:spPr>
      </p:pic>
    </p:spTree>
    <p:extLst>
      <p:ext uri="{BB962C8B-B14F-4D97-AF65-F5344CB8AC3E}">
        <p14:creationId xmlns:p14="http://schemas.microsoft.com/office/powerpoint/2010/main" val="2161877992"/>
      </p:ext>
    </p:extLst>
  </p:cSld>
  <p:clrMapOvr>
    <a:masterClrMapping/>
  </p:clrMapOvr>
  <p:transition spd="slow">
    <p:push/>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728" t="-265" r="-390" b="31314"/>
          <a:stretch/>
        </p:blipFill>
        <p:spPr>
          <a:xfrm>
            <a:off x="0" y="-26126"/>
            <a:ext cx="12292149" cy="6884126"/>
          </a:xfrm>
          <a:prstGeom prst="rect">
            <a:avLst/>
          </a:prstGeom>
        </p:spPr>
      </p:pic>
      <p:sp>
        <p:nvSpPr>
          <p:cNvPr id="3" name="Rectangle 2"/>
          <p:cNvSpPr/>
          <p:nvPr/>
        </p:nvSpPr>
        <p:spPr>
          <a:xfrm>
            <a:off x="561702" y="46373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733425" y="913473"/>
            <a:ext cx="640080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Data Manipulation Experience*</a:t>
            </a:r>
          </a:p>
        </p:txBody>
      </p:sp>
      <p:sp>
        <p:nvSpPr>
          <p:cNvPr id="6" name="TextBox 5"/>
          <p:cNvSpPr txBox="1"/>
          <p:nvPr/>
        </p:nvSpPr>
        <p:spPr>
          <a:xfrm>
            <a:off x="733425" y="1615167"/>
            <a:ext cx="5657850" cy="4216539"/>
          </a:xfrm>
          <a:prstGeom prst="rect">
            <a:avLst/>
          </a:prstGeom>
          <a:noFill/>
        </p:spPr>
        <p:txBody>
          <a:bodyPr wrap="square" rtlCol="0">
            <a:spAutoFit/>
          </a:bodyPr>
          <a:lstStyle/>
          <a:p>
            <a:r>
              <a:rPr lang="en-US" sz="2400" dirty="0">
                <a:solidFill>
                  <a:schemeClr val="bg1"/>
                </a:solidFill>
                <a:latin typeface="Arial" panose="020B0604020202020204" pitchFamily="34" charset="0"/>
                <a:cs typeface="Arial" panose="020B0604020202020204" pitchFamily="34" charset="0"/>
              </a:rPr>
              <a:t>How frequently do you use the following? </a:t>
            </a:r>
          </a:p>
          <a:p>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1: I don’t know what this is.</a:t>
            </a:r>
          </a:p>
          <a:p>
            <a:r>
              <a:rPr lang="en-US" sz="2000" dirty="0">
                <a:solidFill>
                  <a:schemeClr val="bg1"/>
                </a:solidFill>
                <a:latin typeface="Arial" panose="020B0604020202020204" pitchFamily="34" charset="0"/>
                <a:cs typeface="Arial" panose="020B0604020202020204" pitchFamily="34" charset="0"/>
              </a:rPr>
              <a:t>2: I don’t use this but I know what it is. </a:t>
            </a:r>
          </a:p>
          <a:p>
            <a:r>
              <a:rPr lang="en-US" sz="2000" dirty="0">
                <a:solidFill>
                  <a:schemeClr val="bg1"/>
                </a:solidFill>
                <a:latin typeface="Arial" panose="020B0604020202020204" pitchFamily="34" charset="0"/>
                <a:cs typeface="Arial" panose="020B0604020202020204" pitchFamily="34" charset="0"/>
              </a:rPr>
              <a:t>3: I have used it before. </a:t>
            </a:r>
          </a:p>
          <a:p>
            <a:r>
              <a:rPr lang="en-US" sz="2000" dirty="0">
                <a:solidFill>
                  <a:schemeClr val="bg1"/>
                </a:solidFill>
                <a:latin typeface="Arial" panose="020B0604020202020204" pitchFamily="34" charset="0"/>
                <a:cs typeface="Arial" panose="020B0604020202020204" pitchFamily="34" charset="0"/>
              </a:rPr>
              <a:t>4: I use this frequently for recent research. </a:t>
            </a:r>
          </a:p>
          <a:p>
            <a:r>
              <a:rPr lang="en-US" sz="2000" dirty="0">
                <a:solidFill>
                  <a:schemeClr val="bg1"/>
                </a:solidFill>
                <a:latin typeface="Arial" panose="020B0604020202020204" pitchFamily="34" charset="0"/>
                <a:cs typeface="Arial" panose="020B0604020202020204" pitchFamily="34" charset="0"/>
              </a:rPr>
              <a:t>5: I use this regularly for continuous research.</a:t>
            </a:r>
          </a:p>
          <a:p>
            <a:endParaRPr lang="en-US" sz="2000" dirty="0" smtClean="0">
              <a:solidFill>
                <a:schemeClr val="bg1"/>
              </a:solidFill>
              <a:latin typeface="Arial" panose="020B0604020202020204" pitchFamily="34" charset="0"/>
              <a:cs typeface="Arial" panose="020B0604020202020204" pitchFamily="34" charset="0"/>
            </a:endParaRPr>
          </a:p>
          <a:p>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*These are for general data manipulation. Section 6, Type of Project, lists other resources that are linked with a type of project or platform.</a:t>
            </a:r>
          </a:p>
        </p:txBody>
      </p:sp>
      <p:sp>
        <p:nvSpPr>
          <p:cNvPr id="7" name="TextBox 6"/>
          <p:cNvSpPr txBox="1"/>
          <p:nvPr/>
        </p:nvSpPr>
        <p:spPr>
          <a:xfrm>
            <a:off x="6562998" y="1671288"/>
            <a:ext cx="4984567" cy="4785926"/>
          </a:xfrm>
          <a:prstGeom prst="rect">
            <a:avLst/>
          </a:prstGeom>
          <a:noFill/>
        </p:spPr>
        <p:txBody>
          <a:bodyPr wrap="square" rtlCol="0">
            <a:spAutoFit/>
          </a:bodyPr>
          <a:lstStyle/>
          <a:p>
            <a:r>
              <a:rPr lang="en-US" sz="2100" dirty="0" smtClean="0">
                <a:solidFill>
                  <a:schemeClr val="bg1"/>
                </a:solidFill>
                <a:latin typeface="Arial" panose="020B0604020202020204" pitchFamily="34" charset="0"/>
                <a:cs typeface="Arial" panose="020B0604020202020204" pitchFamily="34" charset="0"/>
              </a:rPr>
              <a:t>Python: 2. I </a:t>
            </a:r>
            <a:r>
              <a:rPr lang="en-US" sz="2100" dirty="0">
                <a:solidFill>
                  <a:schemeClr val="bg1"/>
                </a:solidFill>
                <a:latin typeface="Arial" panose="020B0604020202020204" pitchFamily="34" charset="0"/>
                <a:cs typeface="Arial" panose="020B0604020202020204" pitchFamily="34" charset="0"/>
              </a:rPr>
              <a:t>don’t use this but I know what it is</a:t>
            </a:r>
            <a:r>
              <a:rPr lang="en-US" sz="2100" dirty="0" smtClean="0">
                <a:solidFill>
                  <a:schemeClr val="bg1"/>
                </a:solidFill>
                <a:latin typeface="Arial" panose="020B0604020202020204" pitchFamily="34" charset="0"/>
                <a:cs typeface="Arial" panose="020B0604020202020204" pitchFamily="34" charset="0"/>
              </a:rPr>
              <a:t>.</a:t>
            </a:r>
          </a:p>
          <a:p>
            <a:r>
              <a:rPr lang="en-US" sz="2100" dirty="0" smtClean="0">
                <a:solidFill>
                  <a:schemeClr val="bg1"/>
                </a:solidFill>
                <a:latin typeface="Arial" panose="020B0604020202020204" pitchFamily="34" charset="0"/>
                <a:cs typeface="Arial" panose="020B0604020202020204" pitchFamily="34" charset="0"/>
              </a:rPr>
              <a:t> </a:t>
            </a:r>
          </a:p>
          <a:p>
            <a:r>
              <a:rPr lang="en-US" sz="2100" dirty="0" smtClean="0">
                <a:solidFill>
                  <a:schemeClr val="bg1"/>
                </a:solidFill>
                <a:latin typeface="Arial" panose="020B0604020202020204" pitchFamily="34" charset="0"/>
                <a:cs typeface="Arial" panose="020B0604020202020204" pitchFamily="34" charset="0"/>
              </a:rPr>
              <a:t>R: 1. I </a:t>
            </a:r>
            <a:r>
              <a:rPr lang="en-US" sz="2100" dirty="0">
                <a:solidFill>
                  <a:schemeClr val="bg1"/>
                </a:solidFill>
                <a:latin typeface="Arial" panose="020B0604020202020204" pitchFamily="34" charset="0"/>
                <a:cs typeface="Arial" panose="020B0604020202020204" pitchFamily="34" charset="0"/>
              </a:rPr>
              <a:t>don’t know what this is</a:t>
            </a:r>
            <a:r>
              <a:rPr lang="en-US" sz="2100" dirty="0" smtClean="0">
                <a:solidFill>
                  <a:schemeClr val="bg1"/>
                </a:solidFill>
                <a:latin typeface="Arial" panose="020B0604020202020204" pitchFamily="34" charset="0"/>
                <a:cs typeface="Arial" panose="020B0604020202020204" pitchFamily="34" charset="0"/>
              </a:rPr>
              <a:t>.</a:t>
            </a:r>
          </a:p>
          <a:p>
            <a:endParaRPr lang="en-US" sz="2100" dirty="0" smtClean="0">
              <a:solidFill>
                <a:schemeClr val="bg1"/>
              </a:solidFill>
              <a:latin typeface="Arial" panose="020B0604020202020204" pitchFamily="34" charset="0"/>
              <a:cs typeface="Arial" panose="020B0604020202020204" pitchFamily="34" charset="0"/>
            </a:endParaRPr>
          </a:p>
          <a:p>
            <a:r>
              <a:rPr lang="en-US" sz="2100" dirty="0">
                <a:solidFill>
                  <a:schemeClr val="bg1"/>
                </a:solidFill>
                <a:latin typeface="Arial" panose="020B0604020202020204" pitchFamily="34" charset="0"/>
                <a:cs typeface="Arial" panose="020B0604020202020204" pitchFamily="34" charset="0"/>
              </a:rPr>
              <a:t>Excel</a:t>
            </a:r>
            <a:r>
              <a:rPr lang="en-US" sz="2100" dirty="0" smtClean="0">
                <a:solidFill>
                  <a:schemeClr val="bg1"/>
                </a:solidFill>
                <a:latin typeface="Arial" panose="020B0604020202020204" pitchFamily="34" charset="0"/>
                <a:cs typeface="Arial" panose="020B0604020202020204" pitchFamily="34" charset="0"/>
              </a:rPr>
              <a:t>: 5. I </a:t>
            </a:r>
            <a:r>
              <a:rPr lang="en-US" sz="2100" dirty="0">
                <a:solidFill>
                  <a:schemeClr val="bg1"/>
                </a:solidFill>
                <a:latin typeface="Arial" panose="020B0604020202020204" pitchFamily="34" charset="0"/>
                <a:cs typeface="Arial" panose="020B0604020202020204" pitchFamily="34" charset="0"/>
              </a:rPr>
              <a:t>use this regularly for continuous research</a:t>
            </a:r>
            <a:r>
              <a:rPr lang="en-US" sz="2100" dirty="0" smtClean="0">
                <a:solidFill>
                  <a:schemeClr val="bg1"/>
                </a:solidFill>
                <a:latin typeface="Arial" panose="020B0604020202020204" pitchFamily="34" charset="0"/>
                <a:cs typeface="Arial" panose="020B0604020202020204" pitchFamily="34" charset="0"/>
              </a:rPr>
              <a:t>.</a:t>
            </a:r>
          </a:p>
          <a:p>
            <a:endParaRPr lang="en-US" sz="2100" dirty="0" smtClean="0">
              <a:solidFill>
                <a:schemeClr val="bg1"/>
              </a:solidFill>
              <a:latin typeface="Arial" panose="020B0604020202020204" pitchFamily="34" charset="0"/>
              <a:cs typeface="Arial" panose="020B0604020202020204" pitchFamily="34" charset="0"/>
            </a:endParaRPr>
          </a:p>
          <a:p>
            <a:r>
              <a:rPr lang="en-US" sz="2100" dirty="0" err="1" smtClean="0">
                <a:solidFill>
                  <a:schemeClr val="bg1"/>
                </a:solidFill>
                <a:latin typeface="Arial" panose="020B0604020202020204" pitchFamily="34" charset="0"/>
                <a:cs typeface="Arial" panose="020B0604020202020204" pitchFamily="34" charset="0"/>
              </a:rPr>
              <a:t>OpenRefine</a:t>
            </a:r>
            <a:r>
              <a:rPr lang="en-US" sz="2100" dirty="0" smtClean="0">
                <a:solidFill>
                  <a:schemeClr val="bg1"/>
                </a:solidFill>
                <a:latin typeface="Arial" panose="020B0604020202020204" pitchFamily="34" charset="0"/>
                <a:cs typeface="Arial" panose="020B0604020202020204" pitchFamily="34" charset="0"/>
              </a:rPr>
              <a:t>: 1. I </a:t>
            </a:r>
            <a:r>
              <a:rPr lang="en-US" sz="2100" dirty="0">
                <a:solidFill>
                  <a:schemeClr val="bg1"/>
                </a:solidFill>
                <a:latin typeface="Arial" panose="020B0604020202020204" pitchFamily="34" charset="0"/>
                <a:cs typeface="Arial" panose="020B0604020202020204" pitchFamily="34" charset="0"/>
              </a:rPr>
              <a:t>don’t know what this is.</a:t>
            </a:r>
          </a:p>
          <a:p>
            <a:endParaRPr lang="en-US" sz="2100" dirty="0" smtClean="0">
              <a:solidFill>
                <a:schemeClr val="bg1"/>
              </a:solidFill>
              <a:latin typeface="Arial" panose="020B0604020202020204" pitchFamily="34" charset="0"/>
              <a:cs typeface="Arial" panose="020B0604020202020204" pitchFamily="34" charset="0"/>
            </a:endParaRPr>
          </a:p>
          <a:p>
            <a:r>
              <a:rPr lang="en-US" sz="2100" dirty="0" err="1" smtClean="0">
                <a:solidFill>
                  <a:schemeClr val="bg1"/>
                </a:solidFill>
                <a:latin typeface="Arial" panose="020B0604020202020204" pitchFamily="34" charset="0"/>
                <a:cs typeface="Arial" panose="020B0604020202020204" pitchFamily="34" charset="0"/>
              </a:rPr>
              <a:t>Xquery</a:t>
            </a:r>
            <a:r>
              <a:rPr lang="en-US" sz="2100" dirty="0" smtClean="0">
                <a:solidFill>
                  <a:schemeClr val="bg1"/>
                </a:solidFill>
                <a:latin typeface="Arial" panose="020B0604020202020204" pitchFamily="34" charset="0"/>
                <a:cs typeface="Arial" panose="020B0604020202020204" pitchFamily="34" charset="0"/>
              </a:rPr>
              <a:t>: </a:t>
            </a:r>
            <a:r>
              <a:rPr lang="en-US" sz="2100" dirty="0">
                <a:solidFill>
                  <a:schemeClr val="bg1"/>
                </a:solidFill>
                <a:latin typeface="Arial" panose="020B0604020202020204" pitchFamily="34" charset="0"/>
                <a:cs typeface="Arial" panose="020B0604020202020204" pitchFamily="34" charset="0"/>
              </a:rPr>
              <a:t>1</a:t>
            </a:r>
            <a:r>
              <a:rPr lang="en-US" sz="2100" dirty="0" smtClean="0">
                <a:solidFill>
                  <a:schemeClr val="bg1"/>
                </a:solidFill>
                <a:latin typeface="Arial" panose="020B0604020202020204" pitchFamily="34" charset="0"/>
                <a:cs typeface="Arial" panose="020B0604020202020204" pitchFamily="34" charset="0"/>
              </a:rPr>
              <a:t>. I </a:t>
            </a:r>
            <a:r>
              <a:rPr lang="en-US" sz="2100" dirty="0">
                <a:solidFill>
                  <a:schemeClr val="bg1"/>
                </a:solidFill>
                <a:latin typeface="Arial" panose="020B0604020202020204" pitchFamily="34" charset="0"/>
                <a:cs typeface="Arial" panose="020B0604020202020204" pitchFamily="34" charset="0"/>
              </a:rPr>
              <a:t>don’t know what this is.</a:t>
            </a:r>
          </a:p>
          <a:p>
            <a:endParaRPr lang="en-US" sz="2100" dirty="0" smtClean="0">
              <a:solidFill>
                <a:schemeClr val="bg1"/>
              </a:solidFill>
              <a:latin typeface="Arial" panose="020B0604020202020204" pitchFamily="34" charset="0"/>
              <a:cs typeface="Arial" panose="020B0604020202020204" pitchFamily="34" charset="0"/>
            </a:endParaRPr>
          </a:p>
          <a:p>
            <a:r>
              <a:rPr lang="en-US" sz="2100" dirty="0" smtClean="0">
                <a:solidFill>
                  <a:schemeClr val="bg1"/>
                </a:solidFill>
                <a:latin typeface="Arial" panose="020B0604020202020204" pitchFamily="34" charset="0"/>
                <a:cs typeface="Arial" panose="020B0604020202020204" pitchFamily="34" charset="0"/>
              </a:rPr>
              <a:t>SPARQL: 1. I </a:t>
            </a:r>
            <a:r>
              <a:rPr lang="en-US" sz="2100" dirty="0">
                <a:solidFill>
                  <a:schemeClr val="bg1"/>
                </a:solidFill>
                <a:latin typeface="Arial" panose="020B0604020202020204" pitchFamily="34" charset="0"/>
                <a:cs typeface="Arial" panose="020B0604020202020204" pitchFamily="34" charset="0"/>
              </a:rPr>
              <a:t>don’t know what this is.</a:t>
            </a:r>
          </a:p>
          <a:p>
            <a:endParaRPr lang="en-US" sz="1600" dirty="0" smtClean="0">
              <a:solidFill>
                <a:schemeClr val="bg1"/>
              </a:solidFill>
              <a:latin typeface="Arial" panose="020B0604020202020204" pitchFamily="34" charset="0"/>
              <a:cs typeface="Arial" panose="020B0604020202020204" pitchFamily="34" charset="0"/>
            </a:endParaRPr>
          </a:p>
          <a:p>
            <a:endParaRPr lang="en-US" sz="1600" dirty="0"/>
          </a:p>
        </p:txBody>
      </p:sp>
    </p:spTree>
    <p:extLst>
      <p:ext uri="{BB962C8B-B14F-4D97-AF65-F5344CB8AC3E}">
        <p14:creationId xmlns:p14="http://schemas.microsoft.com/office/powerpoint/2010/main" val="386257242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728" t="-265" r="-390" b="31314"/>
          <a:stretch/>
        </p:blipFill>
        <p:spPr>
          <a:xfrm>
            <a:off x="28136" y="-26126"/>
            <a:ext cx="12292149" cy="6884126"/>
          </a:xfrm>
          <a:prstGeom prst="rect">
            <a:avLst/>
          </a:prstGeom>
        </p:spPr>
      </p:pic>
      <p:sp>
        <p:nvSpPr>
          <p:cNvPr id="3" name="Rectangle 2"/>
          <p:cNvSpPr/>
          <p:nvPr/>
        </p:nvSpPr>
        <p:spPr>
          <a:xfrm>
            <a:off x="561703" y="509451"/>
            <a:ext cx="10946673"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5079" y="1137944"/>
            <a:ext cx="10894722" cy="4511335"/>
          </a:xfrm>
          <a:prstGeom prst="rect">
            <a:avLst/>
          </a:prstGeom>
        </p:spPr>
      </p:pic>
    </p:spTree>
    <p:extLst>
      <p:ext uri="{BB962C8B-B14F-4D97-AF65-F5344CB8AC3E}">
        <p14:creationId xmlns:p14="http://schemas.microsoft.com/office/powerpoint/2010/main" val="632321591"/>
      </p:ext>
    </p:extLst>
  </p:cSld>
  <p:clrMapOvr>
    <a:masterClrMapping/>
  </p:clrMapOvr>
  <p:transition spd="slow">
    <p:push/>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52728" t="-265" r="-390" b="31314"/>
          <a:stretch/>
        </p:blipFill>
        <p:spPr>
          <a:xfrm>
            <a:off x="0" y="-26126"/>
            <a:ext cx="12292149" cy="6884126"/>
          </a:xfrm>
          <a:prstGeom prst="rect">
            <a:avLst/>
          </a:prstGeom>
        </p:spPr>
      </p:pic>
      <p:sp>
        <p:nvSpPr>
          <p:cNvPr id="3" name="Rectangle 2"/>
          <p:cNvSpPr/>
          <p:nvPr/>
        </p:nvSpPr>
        <p:spPr>
          <a:xfrm>
            <a:off x="561703" y="509451"/>
            <a:ext cx="10946673"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704" y="1193081"/>
            <a:ext cx="10933214" cy="4417144"/>
          </a:xfrm>
          <a:prstGeom prst="rect">
            <a:avLst/>
          </a:prstGeom>
        </p:spPr>
      </p:pic>
    </p:spTree>
    <p:extLst>
      <p:ext uri="{BB962C8B-B14F-4D97-AF65-F5344CB8AC3E}">
        <p14:creationId xmlns:p14="http://schemas.microsoft.com/office/powerpoint/2010/main" val="3769762994"/>
      </p:ext>
    </p:extLst>
  </p:cSld>
  <p:clrMapOvr>
    <a:masterClrMapping/>
  </p:clrMapOvr>
  <p:transition spd="slow">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52728" t="-265" r="-390" b="31314"/>
          <a:stretch/>
        </p:blipFill>
        <p:spPr>
          <a:xfrm>
            <a:off x="0" y="-26126"/>
            <a:ext cx="12292149" cy="6884126"/>
          </a:xfrm>
          <a:prstGeom prst="rect">
            <a:avLst/>
          </a:prstGeom>
        </p:spPr>
      </p:pic>
      <p:sp>
        <p:nvSpPr>
          <p:cNvPr id="3" name="Rectangle 2"/>
          <p:cNvSpPr/>
          <p:nvPr/>
        </p:nvSpPr>
        <p:spPr>
          <a:xfrm>
            <a:off x="561703" y="509451"/>
            <a:ext cx="10946673"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774" y="1095375"/>
            <a:ext cx="10883533" cy="4610100"/>
          </a:xfrm>
          <a:prstGeom prst="rect">
            <a:avLst/>
          </a:prstGeom>
        </p:spPr>
      </p:pic>
    </p:spTree>
    <p:extLst>
      <p:ext uri="{BB962C8B-B14F-4D97-AF65-F5344CB8AC3E}">
        <p14:creationId xmlns:p14="http://schemas.microsoft.com/office/powerpoint/2010/main" val="3894604587"/>
      </p:ext>
    </p:extLst>
  </p:cSld>
  <p:clrMapOvr>
    <a:masterClrMapping/>
  </p:clrMapOvr>
  <p:transition spd="slow">
    <p:push/>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52728" t="-265" r="-390" b="31314"/>
          <a:stretch/>
        </p:blipFill>
        <p:spPr>
          <a:xfrm>
            <a:off x="0" y="-26126"/>
            <a:ext cx="12292149" cy="6884126"/>
          </a:xfrm>
          <a:prstGeom prst="rect">
            <a:avLst/>
          </a:prstGeom>
        </p:spPr>
      </p:pic>
      <p:sp>
        <p:nvSpPr>
          <p:cNvPr id="3" name="Rectangle 2"/>
          <p:cNvSpPr/>
          <p:nvPr/>
        </p:nvSpPr>
        <p:spPr>
          <a:xfrm>
            <a:off x="561703" y="509451"/>
            <a:ext cx="10946673"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511" y="1066800"/>
            <a:ext cx="10908535" cy="4638675"/>
          </a:xfrm>
          <a:prstGeom prst="rect">
            <a:avLst/>
          </a:prstGeom>
        </p:spPr>
      </p:pic>
    </p:spTree>
    <p:extLst>
      <p:ext uri="{BB962C8B-B14F-4D97-AF65-F5344CB8AC3E}">
        <p14:creationId xmlns:p14="http://schemas.microsoft.com/office/powerpoint/2010/main" val="2254090722"/>
      </p:ext>
    </p:extLst>
  </p:cSld>
  <p:clrMapOvr>
    <a:masterClrMapping/>
  </p:clrMapOvr>
  <p:transition spd="slow">
    <p:push/>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52728" t="-265" r="-390" b="31314"/>
          <a:stretch/>
        </p:blipFill>
        <p:spPr>
          <a:xfrm>
            <a:off x="0" y="-26126"/>
            <a:ext cx="12292149" cy="6884126"/>
          </a:xfrm>
          <a:prstGeom prst="rect">
            <a:avLst/>
          </a:prstGeom>
        </p:spPr>
      </p:pic>
      <p:sp>
        <p:nvSpPr>
          <p:cNvPr id="3" name="Rectangle 2"/>
          <p:cNvSpPr/>
          <p:nvPr/>
        </p:nvSpPr>
        <p:spPr>
          <a:xfrm>
            <a:off x="561703" y="509451"/>
            <a:ext cx="10946673"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188" y="1047750"/>
            <a:ext cx="10856256" cy="4686300"/>
          </a:xfrm>
          <a:prstGeom prst="rect">
            <a:avLst/>
          </a:prstGeom>
        </p:spPr>
      </p:pic>
    </p:spTree>
    <p:extLst>
      <p:ext uri="{BB962C8B-B14F-4D97-AF65-F5344CB8AC3E}">
        <p14:creationId xmlns:p14="http://schemas.microsoft.com/office/powerpoint/2010/main" val="4089485127"/>
      </p:ext>
    </p:extLst>
  </p:cSld>
  <p:clrMapOvr>
    <a:masterClrMapping/>
  </p:clrMapOvr>
  <p:transition spd="slow">
    <p:push/>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17328" b="29014"/>
          <a:stretch/>
        </p:blipFill>
        <p:spPr>
          <a:xfrm>
            <a:off x="0" y="1"/>
            <a:ext cx="12192000" cy="6857999"/>
          </a:xfrm>
          <a:prstGeom prst="rect">
            <a:avLst/>
          </a:prstGeom>
          <a:noFill/>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2190" y="360665"/>
            <a:ext cx="7356123" cy="3858638"/>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4216" y="679402"/>
            <a:ext cx="7535202" cy="4039490"/>
          </a:xfrm>
          <a:prstGeom prst="rect">
            <a:avLst/>
          </a:prstGeom>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65752" y="958869"/>
            <a:ext cx="8498432" cy="4078760"/>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65751" y="1087219"/>
            <a:ext cx="8753459" cy="4757035"/>
          </a:xfrm>
          <a:prstGeom prst="rect">
            <a:avLst/>
          </a:prstGeom>
        </p:spPr>
      </p:pic>
      <p:pic>
        <p:nvPicPr>
          <p:cNvPr id="13" name="Picture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57073" y="1467427"/>
            <a:ext cx="8863029" cy="4529992"/>
          </a:xfrm>
          <a:prstGeom prst="rect">
            <a:avLst/>
          </a:prstGeom>
        </p:spPr>
      </p:pic>
    </p:spTree>
    <p:extLst>
      <p:ext uri="{BB962C8B-B14F-4D97-AF65-F5344CB8AC3E}">
        <p14:creationId xmlns:p14="http://schemas.microsoft.com/office/powerpoint/2010/main" val="76103315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250"/>
                                  </p:stCondLst>
                                  <p:childTnLst>
                                    <p:set>
                                      <p:cBhvr>
                                        <p:cTn id="22" dur="1" fill="hold">
                                          <p:stCondLst>
                                            <p:cond delay="9"/>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728" t="-265" r="-390" b="31314"/>
          <a:stretch/>
        </p:blipFill>
        <p:spPr>
          <a:xfrm>
            <a:off x="0" y="-26126"/>
            <a:ext cx="12292149" cy="6884126"/>
          </a:xfrm>
          <a:prstGeom prst="rect">
            <a:avLst/>
          </a:prstGeom>
        </p:spPr>
      </p:pic>
      <p:sp>
        <p:nvSpPr>
          <p:cNvPr id="3" name="Rectangle 2"/>
          <p:cNvSpPr/>
          <p:nvPr/>
        </p:nvSpPr>
        <p:spPr>
          <a:xfrm>
            <a:off x="561703" y="509451"/>
            <a:ext cx="10946673"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5085" y="1018874"/>
            <a:ext cx="10872163" cy="4658026"/>
          </a:xfrm>
          <a:prstGeom prst="rect">
            <a:avLst/>
          </a:prstGeom>
        </p:spPr>
      </p:pic>
    </p:spTree>
    <p:extLst>
      <p:ext uri="{BB962C8B-B14F-4D97-AF65-F5344CB8AC3E}">
        <p14:creationId xmlns:p14="http://schemas.microsoft.com/office/powerpoint/2010/main" val="1898638260"/>
      </p:ext>
    </p:extLst>
  </p:cSld>
  <p:clrMapOvr>
    <a:masterClrMapping/>
  </p:clrMapOvr>
  <p:transition spd="slow">
    <p:push/>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728" t="-265" r="-390" b="31314"/>
          <a:stretch/>
        </p:blipFill>
        <p:spPr>
          <a:xfrm>
            <a:off x="0" y="-40874"/>
            <a:ext cx="12292149" cy="6884126"/>
          </a:xfrm>
          <a:prstGeom prst="rect">
            <a:avLst/>
          </a:prstGeom>
        </p:spPr>
      </p:pic>
      <p:sp>
        <p:nvSpPr>
          <p:cNvPr id="5" name="Rectangle 4"/>
          <p:cNvSpPr/>
          <p:nvPr/>
        </p:nvSpPr>
        <p:spPr>
          <a:xfrm>
            <a:off x="561702" y="46373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733425" y="913473"/>
            <a:ext cx="8915542"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Data Manipulation </a:t>
            </a:r>
            <a:r>
              <a:rPr lang="en-US" sz="2400" dirty="0" smtClean="0">
                <a:latin typeface="Arial" panose="020B0604020202020204" pitchFamily="34" charset="0"/>
                <a:cs typeface="Arial" panose="020B0604020202020204" pitchFamily="34" charset="0"/>
              </a:rPr>
              <a:t>Experience: By Profession / Top 3</a:t>
            </a:r>
            <a:endParaRPr lang="en-US" sz="2400" dirty="0">
              <a:latin typeface="Arial" panose="020B0604020202020204" pitchFamily="34" charset="0"/>
              <a:cs typeface="Arial" panose="020B0604020202020204" pitchFamily="34" charset="0"/>
            </a:endParaRPr>
          </a:p>
        </p:txBody>
      </p:sp>
      <p:sp>
        <p:nvSpPr>
          <p:cNvPr id="8" name="TextBox 7"/>
          <p:cNvSpPr txBox="1"/>
          <p:nvPr/>
        </p:nvSpPr>
        <p:spPr>
          <a:xfrm>
            <a:off x="561700" y="1780303"/>
            <a:ext cx="10875123" cy="3970318"/>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chemeClr val="bg1"/>
                </a:solidFill>
                <a:latin typeface="Arial" panose="020B0604020202020204" pitchFamily="34" charset="0"/>
                <a:cs typeface="Arial" panose="020B0604020202020204" pitchFamily="34" charset="0"/>
              </a:rPr>
              <a:t>Students: Excel, Python, </a:t>
            </a:r>
            <a:r>
              <a:rPr lang="en-US" sz="2800" dirty="0" err="1" smtClean="0">
                <a:solidFill>
                  <a:schemeClr val="bg1"/>
                </a:solidFill>
                <a:latin typeface="Arial" panose="020B0604020202020204" pitchFamily="34" charset="0"/>
                <a:cs typeface="Arial" panose="020B0604020202020204" pitchFamily="34" charset="0"/>
              </a:rPr>
              <a:t>Xquery</a:t>
            </a:r>
            <a:endParaRPr lang="en-US" sz="28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8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800" dirty="0">
                <a:solidFill>
                  <a:schemeClr val="bg1"/>
                </a:solidFill>
                <a:latin typeface="Arial" panose="020B0604020202020204" pitchFamily="34" charset="0"/>
                <a:cs typeface="Arial" panose="020B0604020202020204" pitchFamily="34" charset="0"/>
              </a:rPr>
              <a:t>Librarians/Archivists: Excel, </a:t>
            </a:r>
            <a:r>
              <a:rPr lang="en-US" sz="2800" dirty="0" err="1" smtClean="0">
                <a:solidFill>
                  <a:schemeClr val="bg1"/>
                </a:solidFill>
                <a:latin typeface="Arial" panose="020B0604020202020204" pitchFamily="34" charset="0"/>
                <a:cs typeface="Arial" panose="020B0604020202020204" pitchFamily="34" charset="0"/>
              </a:rPr>
              <a:t>OpenRefine</a:t>
            </a:r>
            <a:r>
              <a:rPr lang="en-US" sz="2800" dirty="0" smtClean="0">
                <a:solidFill>
                  <a:schemeClr val="bg1"/>
                </a:solidFill>
                <a:latin typeface="Arial" panose="020B0604020202020204" pitchFamily="34" charset="0"/>
                <a:cs typeface="Arial" panose="020B0604020202020204" pitchFamily="34" charset="0"/>
              </a:rPr>
              <a:t>, Python</a:t>
            </a:r>
          </a:p>
          <a:p>
            <a:pPr marL="285750" indent="-285750">
              <a:buFont typeface="Arial" panose="020B0604020202020204" pitchFamily="34" charset="0"/>
              <a:buChar char="•"/>
            </a:pPr>
            <a:endParaRPr lang="en-US" sz="28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800" dirty="0">
                <a:solidFill>
                  <a:schemeClr val="bg1"/>
                </a:solidFill>
                <a:latin typeface="Arial" panose="020B0604020202020204" pitchFamily="34" charset="0"/>
                <a:cs typeface="Arial" panose="020B0604020202020204" pitchFamily="34" charset="0"/>
              </a:rPr>
              <a:t>Computer scientists/programmers: </a:t>
            </a:r>
            <a:r>
              <a:rPr lang="en-US" sz="2800" dirty="0" smtClean="0">
                <a:solidFill>
                  <a:schemeClr val="bg1"/>
                </a:solidFill>
                <a:latin typeface="Arial" panose="020B0604020202020204" pitchFamily="34" charset="0"/>
                <a:cs typeface="Arial" panose="020B0604020202020204" pitchFamily="34" charset="0"/>
              </a:rPr>
              <a:t>SPARQL</a:t>
            </a:r>
            <a:r>
              <a:rPr lang="en-US" sz="2800" dirty="0">
                <a:solidFill>
                  <a:schemeClr val="bg1"/>
                </a:solidFill>
                <a:latin typeface="Arial" panose="020B0604020202020204" pitchFamily="34" charset="0"/>
                <a:cs typeface="Arial" panose="020B0604020202020204" pitchFamily="34" charset="0"/>
              </a:rPr>
              <a:t>, Python, </a:t>
            </a:r>
            <a:r>
              <a:rPr lang="en-US" sz="2800" dirty="0" err="1">
                <a:solidFill>
                  <a:schemeClr val="bg1"/>
                </a:solidFill>
                <a:latin typeface="Arial" panose="020B0604020202020204" pitchFamily="34" charset="0"/>
                <a:cs typeface="Arial" panose="020B0604020202020204" pitchFamily="34" charset="0"/>
              </a:rPr>
              <a:t>OpenRefine</a:t>
            </a:r>
            <a:r>
              <a:rPr lang="en-US" sz="2800" dirty="0">
                <a:solidFill>
                  <a:schemeClr val="bg1"/>
                </a:solidFill>
                <a:latin typeface="Arial" panose="020B0604020202020204" pitchFamily="34" charset="0"/>
                <a:cs typeface="Arial" panose="020B0604020202020204" pitchFamily="34" charset="0"/>
              </a:rPr>
              <a:t> </a:t>
            </a:r>
            <a:endParaRPr lang="en-US" sz="28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8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800" dirty="0" smtClean="0">
                <a:solidFill>
                  <a:schemeClr val="bg1"/>
                </a:solidFill>
                <a:latin typeface="Arial" panose="020B0604020202020204" pitchFamily="34" charset="0"/>
                <a:cs typeface="Arial" panose="020B0604020202020204" pitchFamily="34" charset="0"/>
              </a:rPr>
              <a:t>Museum </a:t>
            </a:r>
            <a:r>
              <a:rPr lang="en-US" sz="2800" dirty="0">
                <a:solidFill>
                  <a:schemeClr val="bg1"/>
                </a:solidFill>
                <a:latin typeface="Arial" panose="020B0604020202020204" pitchFamily="34" charset="0"/>
                <a:cs typeface="Arial" panose="020B0604020202020204" pitchFamily="34" charset="0"/>
              </a:rPr>
              <a:t>professionals: Excel, SPARQL, </a:t>
            </a:r>
            <a:r>
              <a:rPr lang="en-US" sz="2800" dirty="0" err="1">
                <a:solidFill>
                  <a:schemeClr val="bg1"/>
                </a:solidFill>
                <a:latin typeface="Arial" panose="020B0604020202020204" pitchFamily="34" charset="0"/>
                <a:cs typeface="Arial" panose="020B0604020202020204" pitchFamily="34" charset="0"/>
              </a:rPr>
              <a:t>OpenRefine</a:t>
            </a:r>
            <a:r>
              <a:rPr lang="en-US" sz="2800" dirty="0">
                <a:solidFill>
                  <a:schemeClr val="bg1"/>
                </a:solidFill>
                <a:latin typeface="Arial" panose="020B0604020202020204" pitchFamily="34" charset="0"/>
                <a:cs typeface="Arial" panose="020B0604020202020204" pitchFamily="34" charset="0"/>
              </a:rPr>
              <a:t> </a:t>
            </a:r>
            <a:endParaRPr lang="en-US" sz="28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8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800" dirty="0" smtClean="0">
                <a:solidFill>
                  <a:schemeClr val="bg1"/>
                </a:solidFill>
                <a:latin typeface="Arial" panose="020B0604020202020204" pitchFamily="34" charset="0"/>
                <a:cs typeface="Arial" panose="020B0604020202020204" pitchFamily="34" charset="0"/>
              </a:rPr>
              <a:t>Faculty/Art </a:t>
            </a:r>
            <a:r>
              <a:rPr lang="en-US" sz="2800" dirty="0">
                <a:solidFill>
                  <a:schemeClr val="bg1"/>
                </a:solidFill>
                <a:latin typeface="Arial" panose="020B0604020202020204" pitchFamily="34" charset="0"/>
                <a:cs typeface="Arial" panose="020B0604020202020204" pitchFamily="34" charset="0"/>
              </a:rPr>
              <a:t>Historians: Excel, SPARQL, Python</a:t>
            </a:r>
          </a:p>
        </p:txBody>
      </p:sp>
    </p:spTree>
    <p:extLst>
      <p:ext uri="{BB962C8B-B14F-4D97-AF65-F5344CB8AC3E}">
        <p14:creationId xmlns:p14="http://schemas.microsoft.com/office/powerpoint/2010/main" val="3271846099"/>
      </p:ext>
    </p:extLst>
  </p:cSld>
  <p:clrMapOvr>
    <a:masterClrMapping/>
  </p:clrMapOvr>
  <p:transition spd="slow">
    <p:push/>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561703" y="509451"/>
            <a:ext cx="10946673"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338" t="52791"/>
          <a:stretch/>
        </p:blipFill>
        <p:spPr>
          <a:xfrm>
            <a:off x="15236" y="0"/>
            <a:ext cx="12186289" cy="6858000"/>
          </a:xfrm>
          <a:prstGeom prst="rect">
            <a:avLst/>
          </a:prstGeom>
        </p:spPr>
      </p:pic>
      <p:sp>
        <p:nvSpPr>
          <p:cNvPr id="3" name="Rectangle 2"/>
          <p:cNvSpPr/>
          <p:nvPr/>
        </p:nvSpPr>
        <p:spPr>
          <a:xfrm>
            <a:off x="1016000" y="509451"/>
            <a:ext cx="10492376"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95424" y="766762"/>
            <a:ext cx="8351705" cy="5164138"/>
          </a:xfrm>
          <a:prstGeom prst="rect">
            <a:avLst/>
          </a:prstGeom>
        </p:spPr>
      </p:pic>
      <p:sp>
        <p:nvSpPr>
          <p:cNvPr id="5" name="TextBox 4"/>
          <p:cNvSpPr txBox="1"/>
          <p:nvPr/>
        </p:nvSpPr>
        <p:spPr>
          <a:xfrm>
            <a:off x="6277970" y="5408849"/>
            <a:ext cx="5049931" cy="830997"/>
          </a:xfrm>
          <a:prstGeom prst="rect">
            <a:avLst/>
          </a:prstGeom>
          <a:noFill/>
        </p:spPr>
        <p:txBody>
          <a:bodyPr wrap="square" rtlCol="0">
            <a:spAutoFit/>
          </a:bodyPr>
          <a:lstStyle/>
          <a:p>
            <a:pPr algn="r"/>
            <a:r>
              <a:rPr lang="en-US" sz="2400" dirty="0" smtClean="0">
                <a:latin typeface="Arial" panose="020B0604020202020204" pitchFamily="34" charset="0"/>
                <a:cs typeface="Arial" panose="020B0604020202020204" pitchFamily="34" charset="0"/>
              </a:rPr>
              <a:t>What is your preferred method for accessing and </a:t>
            </a:r>
            <a:r>
              <a:rPr lang="en-US" sz="2400" dirty="0">
                <a:latin typeface="Arial" panose="020B0604020202020204" pitchFamily="34" charset="0"/>
                <a:cs typeface="Arial" panose="020B0604020202020204" pitchFamily="34" charset="0"/>
              </a:rPr>
              <a:t>retrieving the data?</a:t>
            </a:r>
          </a:p>
        </p:txBody>
      </p:sp>
    </p:spTree>
    <p:extLst>
      <p:ext uri="{BB962C8B-B14F-4D97-AF65-F5344CB8AC3E}">
        <p14:creationId xmlns:p14="http://schemas.microsoft.com/office/powerpoint/2010/main" val="180157962"/>
      </p:ext>
    </p:extLst>
  </p:cSld>
  <p:clrMapOvr>
    <a:masterClrMapping/>
  </p:clrMapOvr>
  <p:transition spd="slow">
    <p:push/>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338" t="52791"/>
          <a:stretch/>
        </p:blipFill>
        <p:spPr>
          <a:xfrm>
            <a:off x="5711" y="0"/>
            <a:ext cx="12186289" cy="6858000"/>
          </a:xfrm>
          <a:prstGeom prst="rect">
            <a:avLst/>
          </a:prstGeom>
        </p:spPr>
      </p:pic>
      <p:sp>
        <p:nvSpPr>
          <p:cNvPr id="3" name="Rectangle 2"/>
          <p:cNvSpPr/>
          <p:nvPr/>
        </p:nvSpPr>
        <p:spPr>
          <a:xfrm>
            <a:off x="3209925" y="509451"/>
            <a:ext cx="8298451"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7287713" y="5525108"/>
            <a:ext cx="4122082" cy="830997"/>
          </a:xfrm>
          <a:prstGeom prst="rect">
            <a:avLst/>
          </a:prstGeom>
          <a:noFill/>
        </p:spPr>
        <p:txBody>
          <a:bodyPr wrap="square" rtlCol="0">
            <a:spAutoFit/>
          </a:bodyPr>
          <a:lstStyle/>
          <a:p>
            <a:pPr algn="r"/>
            <a:r>
              <a:rPr lang="en-US" sz="2400" dirty="0">
                <a:latin typeface="Arial" panose="020B0604020202020204" pitchFamily="34" charset="0"/>
                <a:cs typeface="Arial" panose="020B0604020202020204" pitchFamily="34" charset="0"/>
              </a:rPr>
              <a:t>What is your preference for the format of the data?</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38575" y="785812"/>
            <a:ext cx="7571220" cy="4681538"/>
          </a:xfrm>
          <a:prstGeom prst="rect">
            <a:avLst/>
          </a:prstGeom>
        </p:spPr>
      </p:pic>
      <p:sp>
        <p:nvSpPr>
          <p:cNvPr id="7" name="Rectangle 6"/>
          <p:cNvSpPr/>
          <p:nvPr/>
        </p:nvSpPr>
        <p:spPr>
          <a:xfrm>
            <a:off x="561703" y="509451"/>
            <a:ext cx="2448197"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666749" y="609600"/>
            <a:ext cx="2257425" cy="3785652"/>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Any that get the data </a:t>
            </a:r>
            <a:r>
              <a:rPr lang="en-US" sz="2400" dirty="0" smtClean="0">
                <a:solidFill>
                  <a:schemeClr val="bg1"/>
                </a:solidFill>
                <a:latin typeface="Arial" panose="020B0604020202020204" pitchFamily="34" charset="0"/>
                <a:cs typeface="Arial" panose="020B0604020202020204" pitchFamily="34" charset="0"/>
              </a:rPr>
              <a:t>needed</a:t>
            </a:r>
          </a:p>
          <a:p>
            <a:pPr marL="285750" indent="-285750">
              <a:buFont typeface="Arial" panose="020B0604020202020204" pitchFamily="34" charset="0"/>
              <a:buChar char="•"/>
            </a:pPr>
            <a:endParaRPr lang="en-US" sz="2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No </a:t>
            </a:r>
            <a:r>
              <a:rPr lang="en-US" sz="2400" dirty="0" smtClean="0">
                <a:solidFill>
                  <a:schemeClr val="bg1"/>
                </a:solidFill>
                <a:latin typeface="Arial" panose="020B0604020202020204" pitchFamily="34" charset="0"/>
                <a:cs typeface="Arial" panose="020B0604020202020204" pitchFamily="34" charset="0"/>
              </a:rPr>
              <a:t>Preference</a:t>
            </a:r>
          </a:p>
          <a:p>
            <a:pPr marL="285750" indent="-285750">
              <a:buFont typeface="Arial" panose="020B0604020202020204" pitchFamily="34" charset="0"/>
              <a:buChar char="•"/>
            </a:pPr>
            <a:endParaRPr lang="en-US" sz="2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PDFs</a:t>
            </a:r>
          </a:p>
          <a:p>
            <a:pPr marL="285750" indent="-285750">
              <a:buFont typeface="Arial" panose="020B0604020202020204" pitchFamily="34" charset="0"/>
              <a:buChar char="•"/>
            </a:pPr>
            <a:endParaRPr lang="en-US" sz="2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XLS</a:t>
            </a:r>
          </a:p>
        </p:txBody>
      </p:sp>
    </p:spTree>
    <p:extLst>
      <p:ext uri="{BB962C8B-B14F-4D97-AF65-F5344CB8AC3E}">
        <p14:creationId xmlns:p14="http://schemas.microsoft.com/office/powerpoint/2010/main" val="3911222369"/>
      </p:ext>
    </p:extLst>
  </p:cSld>
  <p:clrMapOvr>
    <a:masterClrMapping/>
  </p:clrMapOvr>
  <p:transition spd="slow">
    <p:push/>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338" t="52791"/>
          <a:stretch/>
        </p:blipFill>
        <p:spPr>
          <a:xfrm>
            <a:off x="5711" y="12700"/>
            <a:ext cx="12186289" cy="6858000"/>
          </a:xfrm>
          <a:prstGeom prst="rect">
            <a:avLst/>
          </a:prstGeom>
        </p:spPr>
      </p:pic>
      <p:sp>
        <p:nvSpPr>
          <p:cNvPr id="5" name="Rectangle 4"/>
          <p:cNvSpPr/>
          <p:nvPr/>
        </p:nvSpPr>
        <p:spPr>
          <a:xfrm>
            <a:off x="561702" y="46373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solidFill>
                  <a:schemeClr val="tx1"/>
                </a:solidFill>
                <a:latin typeface="Arial" panose="020B0604020202020204" pitchFamily="34" charset="0"/>
                <a:cs typeface="Arial" panose="020B0604020202020204" pitchFamily="34" charset="0"/>
              </a:rPr>
              <a:t>Comments</a:t>
            </a:r>
            <a:r>
              <a:rPr lang="en-US" sz="2400" dirty="0">
                <a:solidFill>
                  <a:schemeClr val="tx1"/>
                </a:solidFill>
                <a:latin typeface="Arial" panose="020B0604020202020204" pitchFamily="34" charset="0"/>
                <a:cs typeface="Arial" panose="020B0604020202020204" pitchFamily="34" charset="0"/>
              </a:rPr>
              <a:t>: </a:t>
            </a:r>
            <a:r>
              <a:rPr lang="en-US" sz="2400" dirty="0" smtClean="0">
                <a:solidFill>
                  <a:schemeClr val="tx1"/>
                </a:solidFill>
                <a:latin typeface="Arial" panose="020B0604020202020204" pitchFamily="34" charset="0"/>
                <a:cs typeface="Arial" panose="020B0604020202020204" pitchFamily="34" charset="0"/>
              </a:rPr>
              <a:t>What </a:t>
            </a:r>
            <a:r>
              <a:rPr lang="en-US" sz="2400" dirty="0">
                <a:solidFill>
                  <a:schemeClr val="tx1"/>
                </a:solidFill>
                <a:latin typeface="Arial" panose="020B0604020202020204" pitchFamily="34" charset="0"/>
                <a:cs typeface="Arial" panose="020B0604020202020204" pitchFamily="34" charset="0"/>
              </a:rPr>
              <a:t>is your preferred method for accessing and retrieving the data</a:t>
            </a:r>
            <a:r>
              <a:rPr lang="en-US" sz="2400" dirty="0" smtClean="0">
                <a:solidFill>
                  <a:schemeClr val="tx1"/>
                </a:solidFill>
                <a:latin typeface="Arial" panose="020B0604020202020204" pitchFamily="34" charset="0"/>
                <a:cs typeface="Arial" panose="020B0604020202020204" pitchFamily="34" charset="0"/>
              </a:rPr>
              <a:t>?</a:t>
            </a:r>
            <a:endParaRPr lang="en-US" sz="2400" dirty="0">
              <a:solidFill>
                <a:schemeClr val="tx1"/>
              </a:solidFill>
              <a:latin typeface="Arial" panose="020B0604020202020204" pitchFamily="34" charset="0"/>
              <a:cs typeface="Arial" panose="020B0604020202020204" pitchFamily="34" charset="0"/>
            </a:endParaRPr>
          </a:p>
        </p:txBody>
      </p:sp>
      <p:sp>
        <p:nvSpPr>
          <p:cNvPr id="7" name="TextBox 6"/>
          <p:cNvSpPr txBox="1"/>
          <p:nvPr/>
        </p:nvSpPr>
        <p:spPr>
          <a:xfrm>
            <a:off x="628364" y="1601524"/>
            <a:ext cx="10706100" cy="4801314"/>
          </a:xfrm>
          <a:prstGeom prst="rect">
            <a:avLst/>
          </a:prstGeom>
          <a:noFill/>
        </p:spPr>
        <p:txBody>
          <a:bodyPr wrap="square" rtlCol="0">
            <a:spAutoFit/>
          </a:bodyPr>
          <a:lstStyle/>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 ’All </a:t>
            </a:r>
            <a:r>
              <a:rPr lang="en-US" dirty="0">
                <a:solidFill>
                  <a:schemeClr val="bg1"/>
                </a:solidFill>
                <a:latin typeface="Arial" panose="020B0604020202020204" pitchFamily="34" charset="0"/>
                <a:cs typeface="Arial" panose="020B0604020202020204" pitchFamily="34" charset="0"/>
              </a:rPr>
              <a:t>of the </a:t>
            </a:r>
            <a:r>
              <a:rPr lang="en-US" dirty="0" smtClean="0">
                <a:solidFill>
                  <a:schemeClr val="bg1"/>
                </a:solidFill>
                <a:latin typeface="Arial" panose="020B0604020202020204" pitchFamily="34" charset="0"/>
                <a:cs typeface="Arial" panose="020B0604020202020204" pitchFamily="34" charset="0"/>
              </a:rPr>
              <a:t>above’ </a:t>
            </a:r>
            <a:r>
              <a:rPr lang="en-US" dirty="0">
                <a:solidFill>
                  <a:schemeClr val="bg1"/>
                </a:solidFill>
                <a:latin typeface="Arial" panose="020B0604020202020204" pitchFamily="34" charset="0"/>
                <a:cs typeface="Arial" panose="020B0604020202020204" pitchFamily="34" charset="0"/>
              </a:rPr>
              <a:t>would have been a useful option. I'll work with whatever is available</a:t>
            </a:r>
            <a:r>
              <a:rPr lang="en-US"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“Both </a:t>
            </a:r>
            <a:r>
              <a:rPr lang="en-US" dirty="0">
                <a:solidFill>
                  <a:schemeClr val="bg1"/>
                </a:solidFill>
                <a:latin typeface="Arial" panose="020B0604020202020204" pitchFamily="34" charset="0"/>
                <a:cs typeface="Arial" panose="020B0604020202020204" pitchFamily="34" charset="0"/>
              </a:rPr>
              <a:t>APIs and data dumps should be available, if only one option data dumps are to prefer</a:t>
            </a:r>
            <a:r>
              <a:rPr lang="en-US"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“It </a:t>
            </a:r>
            <a:r>
              <a:rPr lang="en-US" dirty="0">
                <a:solidFill>
                  <a:schemeClr val="bg1"/>
                </a:solidFill>
                <a:latin typeface="Arial" panose="020B0604020202020204" pitchFamily="34" charset="0"/>
                <a:cs typeface="Arial" panose="020B0604020202020204" pitchFamily="34" charset="0"/>
              </a:rPr>
              <a:t>depends on the usage. I like </a:t>
            </a:r>
            <a:r>
              <a:rPr lang="en-US" dirty="0" err="1">
                <a:solidFill>
                  <a:schemeClr val="bg1"/>
                </a:solidFill>
                <a:latin typeface="Arial" panose="020B0604020202020204" pitchFamily="34" charset="0"/>
                <a:cs typeface="Arial" panose="020B0604020202020204" pitchFamily="34" charset="0"/>
              </a:rPr>
              <a:t>Github</a:t>
            </a:r>
            <a:r>
              <a:rPr lang="en-US" dirty="0">
                <a:solidFill>
                  <a:schemeClr val="bg1"/>
                </a:solidFill>
                <a:latin typeface="Arial" panose="020B0604020202020204" pitchFamily="34" charset="0"/>
                <a:cs typeface="Arial" panose="020B0604020202020204" pitchFamily="34" charset="0"/>
              </a:rPr>
              <a:t> to access all the data and then to treat them but I prefer the SPARQL as it can from the start to have data answering questions</a:t>
            </a:r>
            <a:r>
              <a:rPr lang="en-US"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“SPARQL </a:t>
            </a:r>
            <a:r>
              <a:rPr lang="en-US" dirty="0">
                <a:solidFill>
                  <a:schemeClr val="bg1"/>
                </a:solidFill>
                <a:latin typeface="Arial" panose="020B0604020202020204" pitchFamily="34" charset="0"/>
                <a:cs typeface="Arial" panose="020B0604020202020204" pitchFamily="34" charset="0"/>
              </a:rPr>
              <a:t>can be so obnoxious. it would be nice to have a UI built on top of a SPARQL endpoint</a:t>
            </a:r>
            <a:r>
              <a:rPr lang="en-US"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“SPARQL </a:t>
            </a:r>
            <a:r>
              <a:rPr lang="en-US" dirty="0">
                <a:solidFill>
                  <a:schemeClr val="bg1"/>
                </a:solidFill>
                <a:latin typeface="Arial" panose="020B0604020202020204" pitchFamily="34" charset="0"/>
                <a:cs typeface="Arial" panose="020B0604020202020204" pitchFamily="34" charset="0"/>
              </a:rPr>
              <a:t>is standard and the data have semantic meaning. APIs rarely expose semantically meaningful data</a:t>
            </a:r>
            <a:r>
              <a:rPr lang="en-US"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“SPARQL</a:t>
            </a:r>
            <a:r>
              <a:rPr lang="en-US" dirty="0">
                <a:solidFill>
                  <a:schemeClr val="bg1"/>
                </a:solidFill>
                <a:latin typeface="Arial" panose="020B0604020202020204" pitchFamily="34" charset="0"/>
                <a:cs typeface="Arial" panose="020B0604020202020204" pitchFamily="34" charset="0"/>
              </a:rPr>
              <a:t>, for all its faults, is at least a standard access mechanism with a well-defined query syntax.  Data can be queried 'where it lies', which is preferable to having to carry out a download/reformatting exercise on every piece of data</a:t>
            </a:r>
            <a:r>
              <a:rPr lang="en-US" dirty="0" smtClean="0">
                <a:solidFill>
                  <a:schemeClr val="bg1"/>
                </a:solidFill>
                <a:latin typeface="Arial" panose="020B0604020202020204" pitchFamily="34" charset="0"/>
                <a:cs typeface="Arial" panose="020B0604020202020204" pitchFamily="34" charset="0"/>
              </a:rPr>
              <a:t>.”</a:t>
            </a: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“…Bespoke </a:t>
            </a:r>
            <a:r>
              <a:rPr lang="en-US" dirty="0">
                <a:solidFill>
                  <a:schemeClr val="bg1"/>
                </a:solidFill>
                <a:latin typeface="Arial" panose="020B0604020202020204" pitchFamily="34" charset="0"/>
                <a:cs typeface="Arial" panose="020B0604020202020204" pitchFamily="34" charset="0"/>
              </a:rPr>
              <a:t>APIs are a pain</a:t>
            </a:r>
            <a:r>
              <a:rPr lang="en-US" dirty="0" smtClean="0">
                <a:solidFill>
                  <a:schemeClr val="bg1"/>
                </a:solidFill>
                <a:latin typeface="Arial" panose="020B0604020202020204" pitchFamily="34" charset="0"/>
                <a:cs typeface="Arial" panose="020B0604020202020204" pitchFamily="34" charset="0"/>
              </a:rPr>
              <a:t>.”</a:t>
            </a:r>
            <a:endParaRPr lang="en-US"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90753964"/>
      </p:ext>
    </p:extLst>
  </p:cSld>
  <p:clrMapOvr>
    <a:masterClrMapping/>
  </p:clrMapOvr>
  <p:transition spd="slow">
    <p:push/>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338" t="52791"/>
          <a:stretch/>
        </p:blipFill>
        <p:spPr>
          <a:xfrm>
            <a:off x="5711" y="0"/>
            <a:ext cx="12186289" cy="6858000"/>
          </a:xfrm>
          <a:prstGeom prst="rect">
            <a:avLst/>
          </a:prstGeom>
        </p:spPr>
      </p:pic>
      <p:sp>
        <p:nvSpPr>
          <p:cNvPr id="5" name="Rectangle 4"/>
          <p:cNvSpPr/>
          <p:nvPr/>
        </p:nvSpPr>
        <p:spPr>
          <a:xfrm>
            <a:off x="561702" y="46373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solidFill>
                  <a:schemeClr val="tx1"/>
                </a:solidFill>
                <a:latin typeface="Arial" panose="020B0604020202020204" pitchFamily="34" charset="0"/>
                <a:cs typeface="Arial" panose="020B0604020202020204" pitchFamily="34" charset="0"/>
              </a:rPr>
              <a:t>Comments: What </a:t>
            </a:r>
            <a:r>
              <a:rPr lang="en-US" sz="2400" dirty="0">
                <a:solidFill>
                  <a:schemeClr val="tx1"/>
                </a:solidFill>
                <a:latin typeface="Arial" panose="020B0604020202020204" pitchFamily="34" charset="0"/>
                <a:cs typeface="Arial" panose="020B0604020202020204" pitchFamily="34" charset="0"/>
              </a:rPr>
              <a:t>is your preference for the format of the data?</a:t>
            </a:r>
          </a:p>
        </p:txBody>
      </p:sp>
      <p:sp>
        <p:nvSpPr>
          <p:cNvPr id="7" name="TextBox 6"/>
          <p:cNvSpPr txBox="1"/>
          <p:nvPr/>
        </p:nvSpPr>
        <p:spPr>
          <a:xfrm>
            <a:off x="628364" y="1601524"/>
            <a:ext cx="10706100"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“I </a:t>
            </a:r>
            <a:r>
              <a:rPr lang="en-US" sz="2000" dirty="0">
                <a:solidFill>
                  <a:schemeClr val="bg1"/>
                </a:solidFill>
                <a:latin typeface="Arial" panose="020B0604020202020204" pitchFamily="34" charset="0"/>
                <a:cs typeface="Arial" panose="020B0604020202020204" pitchFamily="34" charset="0"/>
              </a:rPr>
              <a:t>don't really have a preference. It depends on what I 'm trying to do; I like SPARQL and RDF for ease-of-use</a:t>
            </a:r>
            <a:r>
              <a:rPr lang="en-US" sz="2000"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sz="20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“I </a:t>
            </a:r>
            <a:r>
              <a:rPr lang="en-US" sz="2000" dirty="0">
                <a:solidFill>
                  <a:schemeClr val="bg1"/>
                </a:solidFill>
                <a:latin typeface="Arial" panose="020B0604020202020204" pitchFamily="34" charset="0"/>
                <a:cs typeface="Arial" panose="020B0604020202020204" pitchFamily="34" charset="0"/>
              </a:rPr>
              <a:t>prefer to read and write Turtle, but use RDF/XML for </a:t>
            </a:r>
            <a:r>
              <a:rPr lang="en-US" sz="2000" dirty="0" smtClean="0">
                <a:solidFill>
                  <a:schemeClr val="bg1"/>
                </a:solidFill>
                <a:latin typeface="Arial" panose="020B0604020202020204" pitchFamily="34" charset="0"/>
                <a:cs typeface="Arial" panose="020B0604020202020204" pitchFamily="34" charset="0"/>
              </a:rPr>
              <a:t>processing”</a:t>
            </a:r>
          </a:p>
          <a:p>
            <a:pPr marL="285750" indent="-285750">
              <a:buFont typeface="Arial" panose="020B0604020202020204" pitchFamily="34" charset="0"/>
              <a:buChar char="•"/>
            </a:pPr>
            <a:endParaRPr lang="en-US" sz="20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“It </a:t>
            </a:r>
            <a:r>
              <a:rPr lang="en-US" sz="2000" dirty="0">
                <a:solidFill>
                  <a:schemeClr val="bg1"/>
                </a:solidFill>
                <a:latin typeface="Arial" panose="020B0604020202020204" pitchFamily="34" charset="0"/>
                <a:cs typeface="Arial" panose="020B0604020202020204" pitchFamily="34" charset="0"/>
              </a:rPr>
              <a:t>depends on the usage</a:t>
            </a:r>
            <a:r>
              <a:rPr lang="en-US" sz="2000" dirty="0" smtClean="0">
                <a:solidFill>
                  <a:schemeClr val="bg1"/>
                </a:solidFill>
                <a:latin typeface="Arial" panose="020B0604020202020204" pitchFamily="34" charset="0"/>
                <a:cs typeface="Arial" panose="020B0604020202020204" pitchFamily="34" charset="0"/>
              </a:rPr>
              <a:t>.” </a:t>
            </a:r>
          </a:p>
          <a:p>
            <a:pPr marL="285750" indent="-285750">
              <a:buFont typeface="Arial" panose="020B0604020202020204" pitchFamily="34" charset="0"/>
              <a:buChar char="•"/>
            </a:pPr>
            <a:endParaRPr lang="en-US" sz="20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“JSON </a:t>
            </a:r>
            <a:r>
              <a:rPr lang="en-US" sz="2000" dirty="0">
                <a:solidFill>
                  <a:schemeClr val="bg1"/>
                </a:solidFill>
                <a:latin typeface="Arial" panose="020B0604020202020204" pitchFamily="34" charset="0"/>
                <a:cs typeface="Arial" panose="020B0604020202020204" pitchFamily="34" charset="0"/>
              </a:rPr>
              <a:t>is structured and a common data format. easy to transform to csv for import</a:t>
            </a:r>
            <a:r>
              <a:rPr lang="en-US" sz="2000"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sz="20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“Much </a:t>
            </a:r>
            <a:r>
              <a:rPr lang="en-US" sz="2000" dirty="0">
                <a:solidFill>
                  <a:schemeClr val="bg1"/>
                </a:solidFill>
                <a:latin typeface="Arial" panose="020B0604020202020204" pitchFamily="34" charset="0"/>
                <a:cs typeface="Arial" panose="020B0604020202020204" pitchFamily="34" charset="0"/>
              </a:rPr>
              <a:t>cultural heritage information is semi-structured, involving textual content. None of the other formats begins to cope with this</a:t>
            </a:r>
            <a:r>
              <a:rPr lang="en-US" sz="2000"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sz="20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“RDF </a:t>
            </a:r>
            <a:r>
              <a:rPr lang="en-US" sz="2000" dirty="0">
                <a:solidFill>
                  <a:schemeClr val="bg1"/>
                </a:solidFill>
                <a:latin typeface="Arial" panose="020B0604020202020204" pitchFamily="34" charset="0"/>
                <a:cs typeface="Arial" panose="020B0604020202020204" pitchFamily="34" charset="0"/>
              </a:rPr>
              <a:t>is the best format to express the complexity of cultural heritage data</a:t>
            </a:r>
            <a:r>
              <a:rPr lang="en-US" sz="2000" dirty="0" smtClean="0">
                <a:solidFill>
                  <a:schemeClr val="bg1"/>
                </a:solidFill>
                <a:latin typeface="Arial" panose="020B0604020202020204" pitchFamily="34" charset="0"/>
                <a:cs typeface="Arial" panose="020B0604020202020204" pitchFamily="34" charset="0"/>
              </a:rPr>
              <a:t>.”</a:t>
            </a:r>
            <a:endParaRPr lang="en-US" sz="20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4772246"/>
      </p:ext>
    </p:extLst>
  </p:cSld>
  <p:clrMapOvr>
    <a:masterClrMapping/>
  </p:clrMapOvr>
  <p:transition spd="slow">
    <p:push/>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338" t="52791"/>
          <a:stretch/>
        </p:blipFill>
        <p:spPr>
          <a:xfrm>
            <a:off x="5711" y="12700"/>
            <a:ext cx="12186289" cy="6858000"/>
          </a:xfrm>
          <a:prstGeom prst="rect">
            <a:avLst/>
          </a:prstGeom>
        </p:spPr>
      </p:pic>
      <p:sp>
        <p:nvSpPr>
          <p:cNvPr id="5" name="Rectangle 4"/>
          <p:cNvSpPr/>
          <p:nvPr/>
        </p:nvSpPr>
        <p:spPr>
          <a:xfrm>
            <a:off x="561702" y="46373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Students: D</a:t>
            </a:r>
            <a:r>
              <a:rPr lang="en-US" sz="2400" dirty="0" smtClean="0">
                <a:solidFill>
                  <a:schemeClr val="bg1"/>
                </a:solidFill>
                <a:latin typeface="Arial" panose="020B0604020202020204" pitchFamily="34" charset="0"/>
                <a:cs typeface="Arial" panose="020B0604020202020204" pitchFamily="34" charset="0"/>
              </a:rPr>
              <a:t>ownloads</a:t>
            </a:r>
            <a:r>
              <a:rPr lang="en-US" sz="2400" dirty="0">
                <a:solidFill>
                  <a:schemeClr val="bg1"/>
                </a:solidFill>
                <a:latin typeface="Arial" panose="020B0604020202020204" pitchFamily="34" charset="0"/>
                <a:cs typeface="Arial" panose="020B0604020202020204" pitchFamily="34" charset="0"/>
              </a:rPr>
              <a:t>; </a:t>
            </a:r>
            <a:r>
              <a:rPr lang="en-US" sz="2400" dirty="0" smtClean="0">
                <a:solidFill>
                  <a:schemeClr val="bg1"/>
                </a:solidFill>
                <a:latin typeface="Arial" panose="020B0604020202020204" pitchFamily="34" charset="0"/>
                <a:cs typeface="Arial" panose="020B0604020202020204" pitchFamily="34" charset="0"/>
              </a:rPr>
              <a:t>XML</a:t>
            </a:r>
          </a:p>
          <a:p>
            <a:pPr marL="285750" indent="-285750">
              <a:buFont typeface="Arial" panose="020B0604020202020204" pitchFamily="34" charset="0"/>
              <a:buChar char="•"/>
            </a:pPr>
            <a:endParaRPr lang="en-US" sz="2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Librarians/Archivists: </a:t>
            </a:r>
            <a:r>
              <a:rPr lang="en-US" sz="2400" dirty="0" err="1">
                <a:solidFill>
                  <a:schemeClr val="bg1"/>
                </a:solidFill>
                <a:latin typeface="Arial" panose="020B0604020202020204" pitchFamily="34" charset="0"/>
                <a:cs typeface="Arial" panose="020B0604020202020204" pitchFamily="34" charset="0"/>
              </a:rPr>
              <a:t>Github</a:t>
            </a:r>
            <a:r>
              <a:rPr lang="en-US" sz="2400" dirty="0">
                <a:solidFill>
                  <a:schemeClr val="bg1"/>
                </a:solidFill>
                <a:latin typeface="Arial" panose="020B0604020202020204" pitchFamily="34" charset="0"/>
                <a:cs typeface="Arial" panose="020B0604020202020204" pitchFamily="34" charset="0"/>
              </a:rPr>
              <a:t>; </a:t>
            </a:r>
            <a:r>
              <a:rPr lang="en-US" sz="2400" dirty="0" smtClean="0">
                <a:solidFill>
                  <a:schemeClr val="bg1"/>
                </a:solidFill>
                <a:latin typeface="Arial" panose="020B0604020202020204" pitchFamily="34" charset="0"/>
                <a:cs typeface="Arial" panose="020B0604020202020204" pitchFamily="34" charset="0"/>
              </a:rPr>
              <a:t>CSV</a:t>
            </a:r>
          </a:p>
          <a:p>
            <a:pPr marL="285750" indent="-285750">
              <a:buFont typeface="Arial" panose="020B0604020202020204" pitchFamily="34" charset="0"/>
              <a:buChar char="•"/>
            </a:pPr>
            <a:endParaRPr lang="en-US" sz="2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Computer scientists/programmers: SPARQL endpoints; tie b/t JSON and </a:t>
            </a:r>
            <a:r>
              <a:rPr lang="en-US" sz="2400" dirty="0" smtClean="0">
                <a:solidFill>
                  <a:schemeClr val="bg1"/>
                </a:solidFill>
                <a:latin typeface="Arial" panose="020B0604020202020204" pitchFamily="34" charset="0"/>
                <a:cs typeface="Arial" panose="020B0604020202020204" pitchFamily="34" charset="0"/>
              </a:rPr>
              <a:t>CSV</a:t>
            </a:r>
          </a:p>
          <a:p>
            <a:pPr marL="285750" indent="-285750">
              <a:buFont typeface="Arial" panose="020B0604020202020204" pitchFamily="34" charset="0"/>
              <a:buChar char="•"/>
            </a:pPr>
            <a:endParaRPr lang="en-US" sz="2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Museum professionals: </a:t>
            </a:r>
            <a:r>
              <a:rPr lang="en-US" sz="2400" dirty="0" smtClean="0">
                <a:solidFill>
                  <a:schemeClr val="bg1"/>
                </a:solidFill>
                <a:latin typeface="Arial" panose="020B0604020202020204" pitchFamily="34" charset="0"/>
                <a:cs typeface="Arial" panose="020B0604020202020204" pitchFamily="34" charset="0"/>
              </a:rPr>
              <a:t>Downloads</a:t>
            </a:r>
            <a:r>
              <a:rPr lang="en-US" sz="2400" dirty="0">
                <a:solidFill>
                  <a:schemeClr val="bg1"/>
                </a:solidFill>
                <a:latin typeface="Arial" panose="020B0604020202020204" pitchFamily="34" charset="0"/>
                <a:cs typeface="Arial" panose="020B0604020202020204" pitchFamily="34" charset="0"/>
              </a:rPr>
              <a:t>; tie b/t CSV and </a:t>
            </a:r>
            <a:r>
              <a:rPr lang="en-US" sz="2400" dirty="0" smtClean="0">
                <a:solidFill>
                  <a:schemeClr val="bg1"/>
                </a:solidFill>
                <a:latin typeface="Arial" panose="020B0604020202020204" pitchFamily="34" charset="0"/>
                <a:cs typeface="Arial" panose="020B0604020202020204" pitchFamily="34" charset="0"/>
              </a:rPr>
              <a:t>XML</a:t>
            </a:r>
          </a:p>
          <a:p>
            <a:pPr marL="285750" indent="-285750">
              <a:buFont typeface="Arial" panose="020B0604020202020204" pitchFamily="34" charset="0"/>
              <a:buChar char="•"/>
            </a:pPr>
            <a:endParaRPr lang="en-US" sz="2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Faculty/Art Historians: Nothing conclusive –all over the place </a:t>
            </a:r>
          </a:p>
        </p:txBody>
      </p:sp>
      <p:sp>
        <p:nvSpPr>
          <p:cNvPr id="6" name="Rectangle 5"/>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Arial" panose="020B0604020202020204" pitchFamily="34" charset="0"/>
                <a:cs typeface="Arial" panose="020B0604020202020204" pitchFamily="34" charset="0"/>
              </a:rPr>
              <a:t>A</a:t>
            </a:r>
            <a:r>
              <a:rPr lang="en-US" sz="2400" dirty="0" smtClean="0">
                <a:solidFill>
                  <a:schemeClr val="tx1"/>
                </a:solidFill>
                <a:latin typeface="Arial" panose="020B0604020202020204" pitchFamily="34" charset="0"/>
                <a:cs typeface="Arial" panose="020B0604020202020204" pitchFamily="34" charset="0"/>
              </a:rPr>
              <a:t>ccessing </a:t>
            </a:r>
            <a:r>
              <a:rPr lang="en-US" sz="2400" dirty="0">
                <a:solidFill>
                  <a:schemeClr val="tx1"/>
                </a:solidFill>
                <a:latin typeface="Arial" panose="020B0604020202020204" pitchFamily="34" charset="0"/>
                <a:cs typeface="Arial" panose="020B0604020202020204" pitchFamily="34" charset="0"/>
              </a:rPr>
              <a:t>and retrieving the </a:t>
            </a:r>
            <a:r>
              <a:rPr lang="en-US" sz="2400" dirty="0" smtClean="0">
                <a:solidFill>
                  <a:schemeClr val="tx1"/>
                </a:solidFill>
                <a:latin typeface="Arial" panose="020B0604020202020204" pitchFamily="34" charset="0"/>
                <a:cs typeface="Arial" panose="020B0604020202020204" pitchFamily="34" charset="0"/>
              </a:rPr>
              <a:t>data / Format of the data: By profession</a:t>
            </a:r>
            <a:endParaRPr lang="en-US" sz="24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76102883"/>
      </p:ext>
    </p:extLst>
  </p:cSld>
  <p:clrMapOvr>
    <a:masterClrMapping/>
  </p:clrMapOvr>
  <p:transition spd="slow">
    <p:push/>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338" t="52791"/>
          <a:stretch/>
        </p:blipFill>
        <p:spPr>
          <a:xfrm>
            <a:off x="5711" y="0"/>
            <a:ext cx="12186289" cy="6858000"/>
          </a:xfrm>
          <a:prstGeom prst="rect">
            <a:avLst/>
          </a:prstGeom>
        </p:spPr>
      </p:pic>
      <p:sp>
        <p:nvSpPr>
          <p:cNvPr id="5" name="Rectangle 4"/>
          <p:cNvSpPr/>
          <p:nvPr/>
        </p:nvSpPr>
        <p:spPr>
          <a:xfrm>
            <a:off x="561702" y="46373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400" dirty="0">
              <a:solidFill>
                <a:schemeClr val="tx1"/>
              </a:solidFil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0759" y="1848394"/>
            <a:ext cx="10527748" cy="4142973"/>
          </a:xfrm>
          <a:prstGeom prst="rect">
            <a:avLst/>
          </a:prstGeom>
        </p:spPr>
      </p:pic>
      <p:sp>
        <p:nvSpPr>
          <p:cNvPr id="4" name="TextBox 3"/>
          <p:cNvSpPr txBox="1"/>
          <p:nvPr/>
        </p:nvSpPr>
        <p:spPr>
          <a:xfrm>
            <a:off x="561701" y="894452"/>
            <a:ext cx="6330417" cy="523220"/>
          </a:xfrm>
          <a:prstGeom prst="rect">
            <a:avLst/>
          </a:prstGeom>
          <a:noFill/>
        </p:spPr>
        <p:txBody>
          <a:bodyPr wrap="square" rtlCol="0">
            <a:spAutoFit/>
          </a:bodyPr>
          <a:lstStyle/>
          <a:p>
            <a:r>
              <a:rPr lang="en-US" sz="2800" dirty="0" smtClean="0">
                <a:latin typeface="Arial" panose="020B0604020202020204" pitchFamily="34" charset="0"/>
                <a:cs typeface="Arial" panose="020B0604020202020204" pitchFamily="34" charset="0"/>
              </a:rPr>
              <a:t>“Train the trainer” workshops</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76966536"/>
      </p:ext>
    </p:extLst>
  </p:cSld>
  <p:clrMapOvr>
    <a:masterClrMapping/>
  </p:clrMapOvr>
  <p:transition spd="slow">
    <p:push/>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2338" t="52791"/>
          <a:stretch/>
        </p:blipFill>
        <p:spPr>
          <a:xfrm>
            <a:off x="5711" y="0"/>
            <a:ext cx="12186289" cy="6858000"/>
          </a:xfrm>
          <a:prstGeom prst="rect">
            <a:avLst/>
          </a:prstGeom>
        </p:spPr>
      </p:pic>
      <p:sp>
        <p:nvSpPr>
          <p:cNvPr id="5" name="Rectangle 4"/>
          <p:cNvSpPr/>
          <p:nvPr/>
        </p:nvSpPr>
        <p:spPr>
          <a:xfrm>
            <a:off x="561702" y="46373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solidFill>
                  <a:schemeClr val="tx1"/>
                </a:solidFill>
                <a:latin typeface="Arial" panose="020B0604020202020204" pitchFamily="34" charset="0"/>
                <a:cs typeface="Arial" panose="020B0604020202020204" pitchFamily="34" charset="0"/>
              </a:rPr>
              <a:t>Other Comments</a:t>
            </a:r>
            <a:endParaRPr lang="en-US" sz="2400" dirty="0">
              <a:solidFill>
                <a:schemeClr val="tx1"/>
              </a:solidFill>
              <a:latin typeface="Arial" panose="020B0604020202020204" pitchFamily="34" charset="0"/>
              <a:cs typeface="Arial" panose="020B0604020202020204" pitchFamily="34" charset="0"/>
            </a:endParaRPr>
          </a:p>
        </p:txBody>
      </p:sp>
      <p:sp>
        <p:nvSpPr>
          <p:cNvPr id="7" name="TextBox 6"/>
          <p:cNvSpPr txBox="1"/>
          <p:nvPr/>
        </p:nvSpPr>
        <p:spPr>
          <a:xfrm>
            <a:off x="687935" y="1620964"/>
            <a:ext cx="10706100" cy="4801314"/>
          </a:xfrm>
          <a:prstGeom prst="rect">
            <a:avLst/>
          </a:prstGeom>
          <a:noFill/>
        </p:spPr>
        <p:txBody>
          <a:bodyPr wrap="square" rtlCol="0">
            <a:spAutoFit/>
          </a:bodyPr>
          <a:lstStyle/>
          <a:p>
            <a:pPr marL="285750" indent="-285750">
              <a:buFont typeface="Arial" panose="020B0604020202020204" pitchFamily="34" charset="0"/>
              <a:buChar char="•"/>
            </a:pPr>
            <a:r>
              <a:rPr lang="en-US" sz="1700" dirty="0" smtClean="0">
                <a:solidFill>
                  <a:schemeClr val="bg1"/>
                </a:solidFill>
                <a:latin typeface="Arial" panose="020B0604020202020204" pitchFamily="34" charset="0"/>
                <a:cs typeface="Arial" panose="020B0604020202020204" pitchFamily="34" charset="0"/>
              </a:rPr>
              <a:t>“…I </a:t>
            </a:r>
            <a:r>
              <a:rPr lang="en-US" sz="1700" dirty="0">
                <a:solidFill>
                  <a:schemeClr val="bg1"/>
                </a:solidFill>
                <a:latin typeface="Arial" panose="020B0604020202020204" pitchFamily="34" charset="0"/>
                <a:cs typeface="Arial" panose="020B0604020202020204" pitchFamily="34" charset="0"/>
              </a:rPr>
              <a:t>am interested in the philosophy and principles of open access and Linked Open Data, but I do not use the data sets as such, I am simply an academic/curator user at the front end, but not at the back end</a:t>
            </a:r>
            <a:r>
              <a:rPr lang="en-US" sz="1700" dirty="0" smtClean="0">
                <a:solidFill>
                  <a:schemeClr val="bg1"/>
                </a:solidFill>
                <a:latin typeface="Arial" panose="020B0604020202020204" pitchFamily="34" charset="0"/>
                <a:cs typeface="Arial" panose="020B0604020202020204" pitchFamily="34" charset="0"/>
              </a:rPr>
              <a:t>.” </a:t>
            </a:r>
          </a:p>
          <a:p>
            <a:endParaRPr lang="en-US" sz="17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smtClean="0">
                <a:solidFill>
                  <a:schemeClr val="bg1"/>
                </a:solidFill>
                <a:latin typeface="Arial" panose="020B0604020202020204" pitchFamily="34" charset="0"/>
                <a:cs typeface="Arial" panose="020B0604020202020204" pitchFamily="34" charset="0"/>
              </a:rPr>
              <a:t>“…I </a:t>
            </a:r>
            <a:r>
              <a:rPr lang="en-US" sz="1700" dirty="0">
                <a:solidFill>
                  <a:schemeClr val="bg1"/>
                </a:solidFill>
                <a:latin typeface="Arial" panose="020B0604020202020204" pitchFamily="34" charset="0"/>
                <a:cs typeface="Arial" panose="020B0604020202020204" pitchFamily="34" charset="0"/>
              </a:rPr>
              <a:t>would like to make our data readily available for research so knowing more about the  types of analysis that people are currently undertake as well as the types of analyses that they would like to undertake would be very </a:t>
            </a:r>
            <a:r>
              <a:rPr lang="en-US" sz="1700" dirty="0" smtClean="0">
                <a:solidFill>
                  <a:schemeClr val="bg1"/>
                </a:solidFill>
                <a:latin typeface="Arial" panose="020B0604020202020204" pitchFamily="34" charset="0"/>
                <a:cs typeface="Arial" panose="020B0604020202020204" pitchFamily="34" charset="0"/>
              </a:rPr>
              <a:t>useful…”</a:t>
            </a:r>
          </a:p>
          <a:p>
            <a:pPr marL="285750" indent="-285750">
              <a:buFont typeface="Arial" panose="020B0604020202020204" pitchFamily="34" charset="0"/>
              <a:buChar char="•"/>
            </a:pPr>
            <a:endParaRPr lang="en-US" sz="17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smtClean="0">
                <a:solidFill>
                  <a:schemeClr val="bg1"/>
                </a:solidFill>
                <a:latin typeface="Arial" panose="020B0604020202020204" pitchFamily="34" charset="0"/>
                <a:cs typeface="Arial" panose="020B0604020202020204" pitchFamily="34" charset="0"/>
              </a:rPr>
              <a:t>“We </a:t>
            </a:r>
            <a:r>
              <a:rPr lang="en-US" sz="1700" dirty="0">
                <a:solidFill>
                  <a:schemeClr val="bg1"/>
                </a:solidFill>
                <a:latin typeface="Arial" panose="020B0604020202020204" pitchFamily="34" charset="0"/>
                <a:cs typeface="Arial" panose="020B0604020202020204" pitchFamily="34" charset="0"/>
              </a:rPr>
              <a:t>use the semantic framework of the CIDOC-CRM to express the complexity of our collections data in a RDF format. RDF alone is not enough to do that so it is critical for museums to take advantage of the CIDOC CRM to appropriately represent their knowledge in the Semantic Web. I guess we are still in a phase of LOD now where most institutions produce RDF but have not quite developed applications that consume RDF well yet</a:t>
            </a:r>
            <a:r>
              <a:rPr lang="en-US" sz="1700"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sz="17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smtClean="0">
                <a:solidFill>
                  <a:schemeClr val="bg1"/>
                </a:solidFill>
                <a:latin typeface="Arial" panose="020B0604020202020204" pitchFamily="34" charset="0"/>
                <a:cs typeface="Arial" panose="020B0604020202020204" pitchFamily="34" charset="0"/>
              </a:rPr>
              <a:t>“I'm </a:t>
            </a:r>
            <a:r>
              <a:rPr lang="en-US" sz="1700" dirty="0">
                <a:solidFill>
                  <a:schemeClr val="bg1"/>
                </a:solidFill>
                <a:latin typeface="Arial" panose="020B0604020202020204" pitchFamily="34" charset="0"/>
                <a:cs typeface="Arial" panose="020B0604020202020204" pitchFamily="34" charset="0"/>
              </a:rPr>
              <a:t>interested in museums (etc.) using standard Linked Data authorities, so as to facilitate genuine interoperability at the data level. That, of course, requires that such authorities exist, which is another of my challenges </a:t>
            </a:r>
            <a:r>
              <a:rPr lang="en-US" sz="1700" dirty="0" smtClean="0">
                <a:solidFill>
                  <a:schemeClr val="bg1"/>
                </a:solidFill>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US" sz="17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smtClean="0">
                <a:solidFill>
                  <a:schemeClr val="bg1"/>
                </a:solidFill>
                <a:latin typeface="Arial" panose="020B0604020202020204" pitchFamily="34" charset="0"/>
                <a:cs typeface="Arial" panose="020B0604020202020204" pitchFamily="34" charset="0"/>
              </a:rPr>
              <a:t>“no </a:t>
            </a:r>
            <a:r>
              <a:rPr lang="en-US" sz="1700" dirty="0">
                <a:solidFill>
                  <a:schemeClr val="bg1"/>
                </a:solidFill>
                <a:latin typeface="Arial" panose="020B0604020202020204" pitchFamily="34" charset="0"/>
                <a:cs typeface="Arial" panose="020B0604020202020204" pitchFamily="34" charset="0"/>
              </a:rPr>
              <a:t>specific project, just </a:t>
            </a:r>
            <a:r>
              <a:rPr lang="en-US" sz="1700" dirty="0" smtClean="0">
                <a:solidFill>
                  <a:schemeClr val="bg1"/>
                </a:solidFill>
                <a:latin typeface="Arial" panose="020B0604020202020204" pitchFamily="34" charset="0"/>
                <a:cs typeface="Arial" panose="020B0604020202020204" pitchFamily="34" charset="0"/>
              </a:rPr>
              <a:t>experiments”</a:t>
            </a:r>
            <a:endParaRPr lang="en-US" sz="17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25665898"/>
      </p:ext>
    </p:extLst>
  </p:cSld>
  <p:clrMapOvr>
    <a:masterClrMapping/>
  </p:clrMapOvr>
  <p:transition spd="slow">
    <p:push/>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17328" b="29014"/>
          <a:stretch/>
        </p:blipFill>
        <p:spPr>
          <a:xfrm>
            <a:off x="0" y="0"/>
            <a:ext cx="12192000" cy="6857999"/>
          </a:xfrm>
          <a:prstGeom prst="rect">
            <a:avLst/>
          </a:prstGeom>
          <a:noFill/>
        </p:spPr>
      </p:pic>
      <p:sp>
        <p:nvSpPr>
          <p:cNvPr id="9" name="Rectangle 8"/>
          <p:cNvSpPr/>
          <p:nvPr/>
        </p:nvSpPr>
        <p:spPr>
          <a:xfrm>
            <a:off x="561702" y="46373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p>
        </p:txBody>
      </p:sp>
      <p:sp>
        <p:nvSpPr>
          <p:cNvPr id="10" name="Rectangle 9"/>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solidFill>
                  <a:schemeClr val="tx1"/>
                </a:solidFill>
                <a:latin typeface="Arial" panose="020B0604020202020204" pitchFamily="34" charset="0"/>
                <a:cs typeface="Arial" panose="020B0604020202020204" pitchFamily="34" charset="0"/>
              </a:rPr>
              <a:t>Conclusions: The landscape and the problems</a:t>
            </a:r>
            <a:endParaRPr lang="en-US" sz="2400" dirty="0">
              <a:solidFill>
                <a:schemeClr val="tx1"/>
              </a:solidFill>
              <a:latin typeface="Arial" panose="020B0604020202020204" pitchFamily="34" charset="0"/>
              <a:cs typeface="Arial" panose="020B0604020202020204" pitchFamily="34" charset="0"/>
            </a:endParaRPr>
          </a:p>
        </p:txBody>
      </p:sp>
      <p:sp>
        <p:nvSpPr>
          <p:cNvPr id="11" name="TextBox 10"/>
          <p:cNvSpPr txBox="1"/>
          <p:nvPr/>
        </p:nvSpPr>
        <p:spPr>
          <a:xfrm>
            <a:off x="675784" y="1752170"/>
            <a:ext cx="10112991" cy="4462760"/>
          </a:xfrm>
          <a:prstGeom prst="rect">
            <a:avLst/>
          </a:prstGeom>
          <a:noFill/>
        </p:spPr>
        <p:txBody>
          <a:bodyPr wrap="square" rtlCol="0">
            <a:spAutoFit/>
          </a:bodyPr>
          <a:lstStyle/>
          <a:p>
            <a:pPr marL="285750" indent="-28575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LOD </a:t>
            </a:r>
            <a:r>
              <a:rPr lang="en-US" sz="2200" dirty="0" smtClean="0">
                <a:solidFill>
                  <a:schemeClr val="bg1"/>
                </a:solidFill>
                <a:latin typeface="Arial" panose="020B0604020202020204" pitchFamily="34" charset="0"/>
                <a:cs typeface="Arial" panose="020B0604020202020204" pitchFamily="34" charset="0"/>
              </a:rPr>
              <a:t>projects will continue to develop and </a:t>
            </a:r>
            <a:r>
              <a:rPr lang="en-US" sz="2200" dirty="0">
                <a:solidFill>
                  <a:schemeClr val="bg1"/>
                </a:solidFill>
                <a:latin typeface="Arial" panose="020B0604020202020204" pitchFamily="34" charset="0"/>
                <a:cs typeface="Arial" panose="020B0604020202020204" pitchFamily="34" charset="0"/>
              </a:rPr>
              <a:t>skills to work with these types of data are needed</a:t>
            </a:r>
          </a:p>
          <a:p>
            <a:pPr marL="285750" indent="-285750">
              <a:buFont typeface="Arial" panose="020B0604020202020204" pitchFamily="34" charset="0"/>
              <a:buChar char="•"/>
            </a:pPr>
            <a:endParaRPr lang="en-US" sz="22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A lot of projects are data enrichment, aggregation, and enhancement </a:t>
            </a:r>
          </a:p>
          <a:p>
            <a:pPr marL="285750" indent="-285750">
              <a:buFont typeface="Arial" panose="020B0604020202020204" pitchFamily="34" charset="0"/>
              <a:buChar char="•"/>
            </a:pPr>
            <a:endParaRPr lang="en-US" sz="22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Varying levels of technical expertise and preferences for data formats and </a:t>
            </a:r>
            <a:r>
              <a:rPr lang="en-US" sz="2200" dirty="0" smtClean="0">
                <a:solidFill>
                  <a:schemeClr val="bg1"/>
                </a:solidFill>
                <a:latin typeface="Arial" panose="020B0604020202020204" pitchFamily="34" charset="0"/>
                <a:cs typeface="Arial" panose="020B0604020202020204" pitchFamily="34" charset="0"/>
              </a:rPr>
              <a:t>retrieval</a:t>
            </a:r>
            <a:endParaRPr lang="en-US" sz="22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2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This interest in opening up data is not going </a:t>
            </a:r>
            <a:r>
              <a:rPr lang="en-US" sz="2200" dirty="0" smtClean="0">
                <a:solidFill>
                  <a:schemeClr val="bg1"/>
                </a:solidFill>
                <a:latin typeface="Arial" panose="020B0604020202020204" pitchFamily="34" charset="0"/>
                <a:cs typeface="Arial" panose="020B0604020202020204" pitchFamily="34" charset="0"/>
              </a:rPr>
              <a:t>away</a:t>
            </a:r>
            <a:endParaRPr lang="en-US" sz="22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2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What does this mean for librarians? How can we increase collaboration for data sharing and expertise in DAH?</a:t>
            </a:r>
          </a:p>
          <a:p>
            <a:pPr marL="285750" indent="-285750">
              <a:buFont typeface="Arial" panose="020B0604020202020204" pitchFamily="34" charset="0"/>
              <a:buChar char="•"/>
            </a:pPr>
            <a:endParaRPr lang="en-US" sz="20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96327656"/>
      </p:ext>
    </p:extLst>
  </p:cSld>
  <p:clrMapOvr>
    <a:masterClrMapping/>
  </p:clrMapOvr>
  <p:transition spd="slow">
    <p:push/>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66763811"/>
      </p:ext>
    </p:extLst>
  </p:cSld>
  <p:clrMapOvr>
    <a:masterClrMapping/>
  </p:clrMapOvr>
  <p:transition spd="slow">
    <p:push/>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17328" b="29014"/>
          <a:stretch/>
        </p:blipFill>
        <p:spPr>
          <a:xfrm>
            <a:off x="0" y="0"/>
            <a:ext cx="12192000" cy="6857999"/>
          </a:xfrm>
          <a:prstGeom prst="rect">
            <a:avLst/>
          </a:prstGeom>
          <a:noFill/>
        </p:spPr>
      </p:pic>
      <p:sp>
        <p:nvSpPr>
          <p:cNvPr id="9" name="Rectangle 8"/>
          <p:cNvSpPr/>
          <p:nvPr/>
        </p:nvSpPr>
        <p:spPr>
          <a:xfrm>
            <a:off x="561702" y="46373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a:p>
        </p:txBody>
      </p:sp>
      <p:sp>
        <p:nvSpPr>
          <p:cNvPr id="10" name="Rectangle 9"/>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solidFill>
                  <a:schemeClr val="tx1"/>
                </a:solidFill>
                <a:latin typeface="Arial" panose="020B0604020202020204" pitchFamily="34" charset="0"/>
                <a:cs typeface="Arial" panose="020B0604020202020204" pitchFamily="34" charset="0"/>
              </a:rPr>
              <a:t>Conclusions: Some solutions</a:t>
            </a:r>
            <a:endParaRPr lang="en-US" sz="2400" dirty="0">
              <a:solidFill>
                <a:schemeClr val="tx1"/>
              </a:solidFill>
              <a:latin typeface="Arial" panose="020B0604020202020204" pitchFamily="34" charset="0"/>
              <a:cs typeface="Arial" panose="020B0604020202020204" pitchFamily="34" charset="0"/>
            </a:endParaRPr>
          </a:p>
        </p:txBody>
      </p:sp>
      <p:sp>
        <p:nvSpPr>
          <p:cNvPr id="2" name="TextBox 1"/>
          <p:cNvSpPr txBox="1"/>
          <p:nvPr/>
        </p:nvSpPr>
        <p:spPr>
          <a:xfrm>
            <a:off x="723331" y="1848394"/>
            <a:ext cx="10331356" cy="2677656"/>
          </a:xfrm>
          <a:prstGeom prst="rect">
            <a:avLst/>
          </a:prstGeom>
          <a:noFill/>
        </p:spPr>
        <p:txBody>
          <a:bodyPr wrap="square" rtlCol="0">
            <a:spAutoFit/>
          </a:bodyPr>
          <a:lstStyle/>
          <a:p>
            <a:pPr marL="285750" indent="-28575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Let us do the data cleanup and sharing for you!</a:t>
            </a:r>
          </a:p>
          <a:p>
            <a:pPr marL="285750" indent="-285750">
              <a:buFont typeface="Arial" panose="020B0604020202020204" pitchFamily="34" charset="0"/>
              <a:buChar char="•"/>
            </a:pPr>
            <a:endParaRPr lang="en-US" sz="2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We have a lot of data skills </a:t>
            </a:r>
            <a:r>
              <a:rPr lang="en-US" sz="2400" dirty="0" smtClean="0">
                <a:solidFill>
                  <a:schemeClr val="bg1"/>
                </a:solidFill>
                <a:latin typeface="Arial" panose="020B0604020202020204" pitchFamily="34" charset="0"/>
                <a:cs typeface="Arial" panose="020B0604020202020204" pitchFamily="34" charset="0"/>
              </a:rPr>
              <a:t>already</a:t>
            </a:r>
          </a:p>
          <a:p>
            <a:pPr marL="285750" indent="-285750">
              <a:buFont typeface="Arial" panose="020B0604020202020204" pitchFamily="34" charset="0"/>
              <a:buChar char="•"/>
            </a:pPr>
            <a:endParaRPr lang="en-US" sz="2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We are already heavily-relied upon collaborators in DH and DS</a:t>
            </a:r>
            <a:endParaRPr lang="en-US" sz="24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4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M</a:t>
            </a:r>
            <a:r>
              <a:rPr lang="en-US" sz="2400" dirty="0" smtClean="0">
                <a:solidFill>
                  <a:schemeClr val="bg1"/>
                </a:solidFill>
                <a:latin typeface="Arial" panose="020B0604020202020204" pitchFamily="34" charset="0"/>
                <a:cs typeface="Arial" panose="020B0604020202020204" pitchFamily="34" charset="0"/>
              </a:rPr>
              <a:t>ediators </a:t>
            </a:r>
            <a:r>
              <a:rPr lang="en-US" sz="2400" dirty="0">
                <a:solidFill>
                  <a:schemeClr val="bg1"/>
                </a:solidFill>
                <a:latin typeface="Arial" panose="020B0604020202020204" pitchFamily="34" charset="0"/>
                <a:cs typeface="Arial" panose="020B0604020202020204" pitchFamily="34" charset="0"/>
              </a:rPr>
              <a:t>and advocates for an iterative data cycle of use and </a:t>
            </a:r>
            <a:r>
              <a:rPr lang="en-US" sz="2400" dirty="0" smtClean="0">
                <a:solidFill>
                  <a:schemeClr val="bg1"/>
                </a:solidFill>
                <a:latin typeface="Arial" panose="020B0604020202020204" pitchFamily="34" charset="0"/>
                <a:cs typeface="Arial" panose="020B0604020202020204" pitchFamily="34" charset="0"/>
              </a:rPr>
              <a:t>reuse</a:t>
            </a:r>
            <a:endParaRPr lang="en-US" sz="2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26506233"/>
      </p:ext>
    </p:extLst>
  </p:cSld>
  <p:clrMapOvr>
    <a:masterClrMapping/>
  </p:clrMapOvr>
  <p:transition spd="slow">
    <p:push/>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0"/>
            <a:ext cx="12310281" cy="6858000"/>
          </a:xfrm>
          <a:prstGeom prst="rect">
            <a:avLst/>
          </a:prstGeom>
        </p:spPr>
      </p:pic>
      <p:sp>
        <p:nvSpPr>
          <p:cNvPr id="5" name="TextBox 4"/>
          <p:cNvSpPr txBox="1"/>
          <p:nvPr/>
        </p:nvSpPr>
        <p:spPr>
          <a:xfrm>
            <a:off x="7656391" y="6027003"/>
            <a:ext cx="4653889" cy="769441"/>
          </a:xfrm>
          <a:prstGeom prst="rect">
            <a:avLst/>
          </a:prstGeom>
          <a:noFill/>
        </p:spPr>
        <p:txBody>
          <a:bodyPr wrap="square" rtlCol="0">
            <a:spAutoFit/>
          </a:bodyPr>
          <a:lstStyle/>
          <a:p>
            <a:pPr algn="r"/>
            <a:r>
              <a:rPr lang="en-US" sz="1100" dirty="0">
                <a:solidFill>
                  <a:schemeClr val="bg1"/>
                </a:solidFill>
                <a:latin typeface="Arial" panose="020B0604020202020204" pitchFamily="34" charset="0"/>
                <a:cs typeface="Arial" panose="020B0604020202020204" pitchFamily="34" charset="0"/>
              </a:rPr>
              <a:t>Image detail: Jan van </a:t>
            </a:r>
            <a:r>
              <a:rPr lang="en-US" sz="1100" dirty="0" err="1">
                <a:solidFill>
                  <a:schemeClr val="bg1"/>
                </a:solidFill>
                <a:latin typeface="Arial" panose="020B0604020202020204" pitchFamily="34" charset="0"/>
                <a:cs typeface="Arial" panose="020B0604020202020204" pitchFamily="34" charset="0"/>
              </a:rPr>
              <a:t>Scorel</a:t>
            </a:r>
            <a:r>
              <a:rPr lang="en-US" sz="1100" dirty="0">
                <a:solidFill>
                  <a:schemeClr val="bg1"/>
                </a:solidFill>
                <a:latin typeface="Arial" panose="020B0604020202020204" pitchFamily="34" charset="0"/>
                <a:cs typeface="Arial" panose="020B0604020202020204" pitchFamily="34" charset="0"/>
              </a:rPr>
              <a:t>, </a:t>
            </a:r>
            <a:r>
              <a:rPr lang="en-US" sz="1100" i="1" dirty="0">
                <a:solidFill>
                  <a:schemeClr val="bg1"/>
                </a:solidFill>
                <a:latin typeface="Arial" panose="020B0604020202020204" pitchFamily="34" charset="0"/>
                <a:cs typeface="Arial" panose="020B0604020202020204" pitchFamily="34" charset="0"/>
              </a:rPr>
              <a:t>Landscape with Bathsheba</a:t>
            </a:r>
            <a:r>
              <a:rPr lang="en-US" sz="1100" dirty="0">
                <a:solidFill>
                  <a:schemeClr val="bg1"/>
                </a:solidFill>
                <a:latin typeface="Arial" panose="020B0604020202020204" pitchFamily="34" charset="0"/>
                <a:cs typeface="Arial" panose="020B0604020202020204" pitchFamily="34" charset="0"/>
              </a:rPr>
              <a:t>, Utrecht, c. 1540 - c. 1545', in J.P. </a:t>
            </a:r>
            <a:r>
              <a:rPr lang="en-US" sz="1100" dirty="0" err="1">
                <a:solidFill>
                  <a:schemeClr val="bg1"/>
                </a:solidFill>
                <a:latin typeface="Arial" panose="020B0604020202020204" pitchFamily="34" charset="0"/>
                <a:cs typeface="Arial" panose="020B0604020202020204" pitchFamily="34" charset="0"/>
              </a:rPr>
              <a:t>Filedt</a:t>
            </a:r>
            <a:r>
              <a:rPr lang="en-US" sz="1100" dirty="0">
                <a:solidFill>
                  <a:schemeClr val="bg1"/>
                </a:solidFill>
                <a:latin typeface="Arial" panose="020B0604020202020204" pitchFamily="34" charset="0"/>
                <a:cs typeface="Arial" panose="020B0604020202020204" pitchFamily="34" charset="0"/>
              </a:rPr>
              <a:t> </a:t>
            </a:r>
            <a:r>
              <a:rPr lang="en-US" sz="1100" dirty="0" err="1">
                <a:solidFill>
                  <a:schemeClr val="bg1"/>
                </a:solidFill>
                <a:latin typeface="Arial" panose="020B0604020202020204" pitchFamily="34" charset="0"/>
                <a:cs typeface="Arial" panose="020B0604020202020204" pitchFamily="34" charset="0"/>
              </a:rPr>
              <a:t>Kok</a:t>
            </a:r>
            <a:r>
              <a:rPr lang="en-US" sz="1100" dirty="0">
                <a:solidFill>
                  <a:schemeClr val="bg1"/>
                </a:solidFill>
                <a:latin typeface="Arial" panose="020B0604020202020204" pitchFamily="34" charset="0"/>
                <a:cs typeface="Arial" panose="020B0604020202020204" pitchFamily="34" charset="0"/>
              </a:rPr>
              <a:t> (ed.), Early Netherlandish Paintings in the Rijksmuseum, online coll. cat. Amsterdam 2009: </a:t>
            </a:r>
            <a:r>
              <a:rPr lang="en-US" sz="1100" dirty="0" smtClean="0">
                <a:solidFill>
                  <a:schemeClr val="bg1"/>
                </a:solidFill>
                <a:latin typeface="Arial" panose="020B0604020202020204" pitchFamily="34" charset="0"/>
                <a:cs typeface="Arial" panose="020B0604020202020204" pitchFamily="34" charset="0"/>
              </a:rPr>
              <a:t>hdl.handle.net/10934/RM0001.COLLECT.5443 </a:t>
            </a:r>
            <a:endParaRPr lang="en-US" sz="1100" dirty="0">
              <a:solidFill>
                <a:schemeClr val="bg1"/>
              </a:solidFill>
              <a:latin typeface="Arial" panose="020B0604020202020204" pitchFamily="34" charset="0"/>
              <a:cs typeface="Arial" panose="020B0604020202020204" pitchFamily="34" charset="0"/>
            </a:endParaRPr>
          </a:p>
        </p:txBody>
      </p:sp>
      <p:sp>
        <p:nvSpPr>
          <p:cNvPr id="6" name="TextBox 5"/>
          <p:cNvSpPr txBox="1"/>
          <p:nvPr/>
        </p:nvSpPr>
        <p:spPr>
          <a:xfrm>
            <a:off x="156948" y="-5417"/>
            <a:ext cx="9628497" cy="6863417"/>
          </a:xfrm>
          <a:prstGeom prst="rect">
            <a:avLst/>
          </a:prstGeom>
          <a:noFill/>
        </p:spPr>
        <p:txBody>
          <a:bodyPr wrap="square" rtlCol="0">
            <a:spAutoFit/>
          </a:bodyPr>
          <a:lstStyle/>
          <a:p>
            <a:endParaRPr lang="en-US" sz="4000" b="1" dirty="0" smtClean="0">
              <a:solidFill>
                <a:schemeClr val="bg1"/>
              </a:solidFill>
              <a:latin typeface="Arial" panose="020B0604020202020204" pitchFamily="34" charset="0"/>
              <a:cs typeface="Arial" panose="020B0604020202020204" pitchFamily="34" charset="0"/>
            </a:endParaRPr>
          </a:p>
          <a:p>
            <a:r>
              <a:rPr lang="en-US" sz="4000" b="1" dirty="0" smtClean="0">
                <a:solidFill>
                  <a:schemeClr val="bg1"/>
                </a:solidFill>
                <a:latin typeface="Arial" panose="020B0604020202020204" pitchFamily="34" charset="0"/>
                <a:cs typeface="Arial" panose="020B0604020202020204" pitchFamily="34" charset="0"/>
              </a:rPr>
              <a:t>Thank you!</a:t>
            </a:r>
          </a:p>
          <a:p>
            <a:endParaRPr lang="en-US" sz="4000" b="1" dirty="0" smtClean="0">
              <a:solidFill>
                <a:schemeClr val="bg1"/>
              </a:solidFill>
              <a:latin typeface="Arial" panose="020B0604020202020204" pitchFamily="34" charset="0"/>
              <a:cs typeface="Arial" panose="020B0604020202020204" pitchFamily="34" charset="0"/>
            </a:endParaRPr>
          </a:p>
          <a:p>
            <a:r>
              <a:rPr lang="en-US" sz="4000" b="1" dirty="0">
                <a:solidFill>
                  <a:schemeClr val="bg1"/>
                </a:solidFill>
                <a:latin typeface="Arial" panose="020B0604020202020204" pitchFamily="34" charset="0"/>
                <a:cs typeface="Arial" panose="020B0604020202020204" pitchFamily="34" charset="0"/>
              </a:rPr>
              <a:t>And special thanks to Dan Lipcan and the ARLIS/NA Mentoring Program</a:t>
            </a:r>
            <a:r>
              <a:rPr lang="en-US" sz="4000" b="1" dirty="0" smtClean="0">
                <a:solidFill>
                  <a:schemeClr val="bg1"/>
                </a:solidFill>
                <a:latin typeface="Arial" panose="020B0604020202020204" pitchFamily="34" charset="0"/>
                <a:cs typeface="Arial" panose="020B0604020202020204" pitchFamily="34" charset="0"/>
              </a:rPr>
              <a:t>!</a:t>
            </a:r>
          </a:p>
          <a:p>
            <a:endParaRPr lang="en-US" sz="4000" b="1" dirty="0" smtClean="0">
              <a:solidFill>
                <a:schemeClr val="bg1"/>
              </a:solidFill>
              <a:latin typeface="Arial" panose="020B0604020202020204" pitchFamily="34" charset="0"/>
              <a:cs typeface="Arial" panose="020B0604020202020204" pitchFamily="34" charset="0"/>
            </a:endParaRPr>
          </a:p>
          <a:p>
            <a:r>
              <a:rPr lang="en-US" sz="4000" b="1" dirty="0" smtClean="0">
                <a:solidFill>
                  <a:schemeClr val="bg1"/>
                </a:solidFill>
                <a:latin typeface="Arial" panose="020B0604020202020204" pitchFamily="34" charset="0"/>
                <a:cs typeface="Arial" panose="020B0604020202020204" pitchFamily="34" charset="0"/>
              </a:rPr>
              <a:t>	@</a:t>
            </a:r>
            <a:r>
              <a:rPr lang="en-US" sz="4000" b="1" dirty="0" err="1" smtClean="0">
                <a:solidFill>
                  <a:schemeClr val="bg1"/>
                </a:solidFill>
                <a:latin typeface="Arial" panose="020B0604020202020204" pitchFamily="34" charset="0"/>
                <a:cs typeface="Arial" panose="020B0604020202020204" pitchFamily="34" charset="0"/>
              </a:rPr>
              <a:t>SarahESeymore</a:t>
            </a:r>
            <a:endParaRPr lang="en-US" sz="4000" b="1" dirty="0" smtClean="0">
              <a:solidFill>
                <a:schemeClr val="bg1"/>
              </a:solidFill>
              <a:latin typeface="Arial" panose="020B0604020202020204" pitchFamily="34" charset="0"/>
              <a:cs typeface="Arial" panose="020B0604020202020204" pitchFamily="34" charset="0"/>
            </a:endParaRPr>
          </a:p>
          <a:p>
            <a:endParaRPr lang="en-US" sz="4000" b="1" dirty="0" smtClean="0">
              <a:solidFill>
                <a:schemeClr val="bg1"/>
              </a:solidFill>
              <a:latin typeface="Arial" panose="020B0604020202020204" pitchFamily="34" charset="0"/>
              <a:cs typeface="Arial" panose="020B0604020202020204" pitchFamily="34" charset="0"/>
            </a:endParaRPr>
          </a:p>
          <a:p>
            <a:r>
              <a:rPr lang="en-US" sz="4000" b="1" dirty="0" smtClean="0">
                <a:solidFill>
                  <a:schemeClr val="bg1"/>
                </a:solidFill>
                <a:latin typeface="Arial" panose="020B0604020202020204" pitchFamily="34" charset="0"/>
                <a:cs typeface="Arial" panose="020B0604020202020204" pitchFamily="34" charset="0"/>
              </a:rPr>
              <a:t>	sseymore@uoregon.edu</a:t>
            </a:r>
          </a:p>
          <a:p>
            <a:endParaRPr lang="en-US" sz="4000" b="1" dirty="0" smtClean="0">
              <a:solidFill>
                <a:schemeClr val="bg1"/>
              </a:solidFill>
              <a:latin typeface="Arial" panose="020B0604020202020204" pitchFamily="34" charset="0"/>
              <a:cs typeface="Arial" panose="020B0604020202020204" pitchFamily="34" charset="0"/>
            </a:endParaRPr>
          </a:p>
          <a:p>
            <a:r>
              <a:rPr lang="en-US" sz="4000" b="1" dirty="0" smtClean="0">
                <a:solidFill>
                  <a:schemeClr val="bg1"/>
                </a:solidFill>
                <a:latin typeface="Arial" panose="020B0604020202020204" pitchFamily="34" charset="0"/>
                <a:cs typeface="Arial" panose="020B0604020202020204" pitchFamily="34" charset="0"/>
              </a:rPr>
              <a:t>	@</a:t>
            </a:r>
            <a:r>
              <a:rPr lang="en-US" sz="4000" b="1" dirty="0" err="1" smtClean="0">
                <a:solidFill>
                  <a:schemeClr val="bg1"/>
                </a:solidFill>
                <a:latin typeface="Arial" panose="020B0604020202020204" pitchFamily="34" charset="0"/>
                <a:cs typeface="Arial" panose="020B0604020202020204" pitchFamily="34" charset="0"/>
              </a:rPr>
              <a:t>sseymore</a:t>
            </a:r>
            <a:endParaRPr lang="en-US" sz="4000" b="1" dirty="0" smtClean="0">
              <a:solidFill>
                <a:schemeClr val="bg1"/>
              </a:solidFill>
              <a:latin typeface="Arial" panose="020B0604020202020204" pitchFamily="34" charset="0"/>
              <a:cs typeface="Arial" panose="020B0604020202020204" pitchFamily="34" charset="0"/>
            </a:endParaRPr>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6286" y="3794073"/>
            <a:ext cx="739182" cy="601369"/>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7889" y="4918121"/>
            <a:ext cx="740283" cy="740283"/>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4243" y="5854891"/>
            <a:ext cx="1046390" cy="869812"/>
          </a:xfrm>
          <a:prstGeom prst="rect">
            <a:avLst/>
          </a:prstGeom>
        </p:spPr>
      </p:pic>
    </p:spTree>
    <p:extLst>
      <p:ext uri="{BB962C8B-B14F-4D97-AF65-F5344CB8AC3E}">
        <p14:creationId xmlns:p14="http://schemas.microsoft.com/office/powerpoint/2010/main" val="3001546709"/>
      </p:ext>
    </p:extLst>
  </p:cSld>
  <p:clrMapOvr>
    <a:masterClrMapping/>
  </p:clrMapOvr>
  <p:transition spd="slow">
    <p:pu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22059" t="33609" r="32754"/>
          <a:stretch/>
        </p:blipFill>
        <p:spPr>
          <a:xfrm>
            <a:off x="0" y="0"/>
            <a:ext cx="12192000" cy="6858000"/>
          </a:xfrm>
          <a:prstGeom prst="rect">
            <a:avLst/>
          </a:prstGeom>
        </p:spPr>
      </p:pic>
      <p:sp>
        <p:nvSpPr>
          <p:cNvPr id="5" name="Rectangle 4"/>
          <p:cNvSpPr/>
          <p:nvPr/>
        </p:nvSpPr>
        <p:spPr>
          <a:xfrm>
            <a:off x="561703" y="50945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 name="TextBox 9"/>
          <p:cNvSpPr txBox="1"/>
          <p:nvPr/>
        </p:nvSpPr>
        <p:spPr>
          <a:xfrm>
            <a:off x="811136" y="1802674"/>
            <a:ext cx="9742564" cy="4524315"/>
          </a:xfrm>
          <a:prstGeom prst="rect">
            <a:avLst/>
          </a:prstGeom>
          <a:noFill/>
        </p:spPr>
        <p:txBody>
          <a:bodyPr wrap="square" rtlCol="0">
            <a:spAutoFit/>
          </a:bodyPr>
          <a:lstStyle/>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AAH </a:t>
            </a:r>
            <a:r>
              <a:rPr lang="en-US" sz="2400" dirty="0">
                <a:solidFill>
                  <a:schemeClr val="bg1"/>
                </a:solidFill>
                <a:latin typeface="Arial" panose="020B0604020202020204" pitchFamily="34" charset="0"/>
                <a:cs typeface="Arial" panose="020B0604020202020204" pitchFamily="34" charset="0"/>
              </a:rPr>
              <a:t>(Association of Art Historians)</a:t>
            </a:r>
          </a:p>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AAMD </a:t>
            </a:r>
            <a:r>
              <a:rPr lang="en-US" sz="2400" dirty="0">
                <a:solidFill>
                  <a:schemeClr val="bg1"/>
                </a:solidFill>
                <a:latin typeface="Arial" panose="020B0604020202020204" pitchFamily="34" charset="0"/>
                <a:cs typeface="Arial" panose="020B0604020202020204" pitchFamily="34" charset="0"/>
              </a:rPr>
              <a:t>(Association of Art Museum Directors)</a:t>
            </a:r>
          </a:p>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AAMG </a:t>
            </a:r>
            <a:r>
              <a:rPr lang="en-US" sz="2400" dirty="0">
                <a:solidFill>
                  <a:schemeClr val="bg1"/>
                </a:solidFill>
                <a:latin typeface="Arial" panose="020B0604020202020204" pitchFamily="34" charset="0"/>
                <a:cs typeface="Arial" panose="020B0604020202020204" pitchFamily="34" charset="0"/>
              </a:rPr>
              <a:t>(Association of Academic Museums and Galleries)</a:t>
            </a:r>
          </a:p>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AHNCA </a:t>
            </a:r>
            <a:r>
              <a:rPr lang="en-US" sz="2400" dirty="0">
                <a:solidFill>
                  <a:schemeClr val="bg1"/>
                </a:solidFill>
                <a:latin typeface="Arial" panose="020B0604020202020204" pitchFamily="34" charset="0"/>
                <a:cs typeface="Arial" panose="020B0604020202020204" pitchFamily="34" charset="0"/>
              </a:rPr>
              <a:t>(Association of Historians of Nineteenth-Century Art)</a:t>
            </a:r>
          </a:p>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ARLIS </a:t>
            </a:r>
            <a:r>
              <a:rPr lang="en-US" sz="2400" dirty="0">
                <a:solidFill>
                  <a:schemeClr val="bg1"/>
                </a:solidFill>
                <a:latin typeface="Arial" panose="020B0604020202020204" pitchFamily="34" charset="0"/>
                <a:cs typeface="Arial" panose="020B0604020202020204" pitchFamily="34" charset="0"/>
              </a:rPr>
              <a:t>UK</a:t>
            </a:r>
          </a:p>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ARLIS/NA</a:t>
            </a:r>
            <a:endParaRPr lang="en-US" sz="2400" dirty="0">
              <a:solidFill>
                <a:schemeClr val="bg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CAA </a:t>
            </a:r>
            <a:r>
              <a:rPr lang="en-US" sz="2400" dirty="0">
                <a:solidFill>
                  <a:schemeClr val="bg1"/>
                </a:solidFill>
                <a:latin typeface="Arial" panose="020B0604020202020204" pitchFamily="34" charset="0"/>
                <a:cs typeface="Arial" panose="020B0604020202020204" pitchFamily="34" charset="0"/>
              </a:rPr>
              <a:t>(College Art Association)</a:t>
            </a:r>
          </a:p>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LODLAM </a:t>
            </a:r>
            <a:r>
              <a:rPr lang="en-US" sz="2400" dirty="0">
                <a:solidFill>
                  <a:schemeClr val="bg1"/>
                </a:solidFill>
                <a:latin typeface="Arial" panose="020B0604020202020204" pitchFamily="34" charset="0"/>
                <a:cs typeface="Arial" panose="020B0604020202020204" pitchFamily="34" charset="0"/>
              </a:rPr>
              <a:t>(Linked Open Data in Libraries, Archives, and Museums)</a:t>
            </a:r>
          </a:p>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MCN </a:t>
            </a:r>
            <a:r>
              <a:rPr lang="en-US" sz="2400" dirty="0">
                <a:solidFill>
                  <a:schemeClr val="bg1"/>
                </a:solidFill>
                <a:latin typeface="Arial" panose="020B0604020202020204" pitchFamily="34" charset="0"/>
                <a:cs typeface="Arial" panose="020B0604020202020204" pitchFamily="34" charset="0"/>
              </a:rPr>
              <a:t>(Museum Computer Network</a:t>
            </a:r>
            <a:r>
              <a:rPr lang="en-US" sz="2400" dirty="0" smtClean="0">
                <a:solidFill>
                  <a:schemeClr val="bg1"/>
                </a:solidFill>
                <a:latin typeface="Arial" panose="020B0604020202020204" pitchFamily="34" charset="0"/>
                <a:cs typeface="Arial" panose="020B0604020202020204" pitchFamily="34" charset="0"/>
              </a:rPr>
              <a:t>)</a:t>
            </a:r>
          </a:p>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NMC (New Media Caucus)</a:t>
            </a:r>
            <a:endParaRPr lang="en-US" sz="2400" dirty="0">
              <a:solidFill>
                <a:schemeClr val="bg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OPEN </a:t>
            </a:r>
            <a:r>
              <a:rPr lang="en-US" sz="2400" dirty="0">
                <a:solidFill>
                  <a:schemeClr val="bg1"/>
                </a:solidFill>
                <a:latin typeface="Arial" panose="020B0604020202020204" pitchFamily="34" charset="0"/>
                <a:cs typeface="Arial" panose="020B0604020202020204" pitchFamily="34" charset="0"/>
              </a:rPr>
              <a:t>GLAM (Galleries, Libraries, Archives, and Museums)</a:t>
            </a:r>
          </a:p>
          <a:p>
            <a:pPr marL="342900" indent="-342900">
              <a:buFont typeface="Arial" panose="020B0604020202020204" pitchFamily="34" charset="0"/>
              <a:buChar char="•"/>
            </a:pPr>
            <a:r>
              <a:rPr lang="en-US" sz="2400" dirty="0" smtClean="0">
                <a:solidFill>
                  <a:schemeClr val="bg1"/>
                </a:solidFill>
                <a:latin typeface="Arial" panose="020B0604020202020204" pitchFamily="34" charset="0"/>
                <a:cs typeface="Arial" panose="020B0604020202020204" pitchFamily="34" charset="0"/>
              </a:rPr>
              <a:t>VRA </a:t>
            </a:r>
            <a:r>
              <a:rPr lang="en-US" sz="2400" dirty="0">
                <a:solidFill>
                  <a:schemeClr val="bg1"/>
                </a:solidFill>
                <a:latin typeface="Arial" panose="020B0604020202020204" pitchFamily="34" charset="0"/>
                <a:cs typeface="Arial" panose="020B0604020202020204" pitchFamily="34" charset="0"/>
              </a:rPr>
              <a:t>(Visual Resources Association)</a:t>
            </a:r>
          </a:p>
        </p:txBody>
      </p:sp>
      <p:sp>
        <p:nvSpPr>
          <p:cNvPr id="11" name="Rectangle 10"/>
          <p:cNvSpPr/>
          <p:nvPr/>
        </p:nvSpPr>
        <p:spPr>
          <a:xfrm>
            <a:off x="811136" y="925229"/>
            <a:ext cx="2052165" cy="461665"/>
          </a:xfrm>
          <a:prstGeom prst="rect">
            <a:avLst/>
          </a:prstGeom>
        </p:spPr>
        <p:txBody>
          <a:bodyPr wrap="none">
            <a:spAutoFit/>
          </a:bodyPr>
          <a:lstStyle/>
          <a:p>
            <a:r>
              <a:rPr lang="en-US" sz="2400" b="0" i="0" dirty="0" smtClean="0">
                <a:solidFill>
                  <a:srgbClr val="000000"/>
                </a:solidFill>
                <a:effectLst/>
                <a:latin typeface="Arial" panose="020B0604020202020204" pitchFamily="34" charset="0"/>
                <a:cs typeface="Arial" panose="020B0604020202020204" pitchFamily="34" charset="0"/>
              </a:rPr>
              <a:t>The audience</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47309984"/>
      </p:ext>
    </p:extLst>
  </p:cSld>
  <p:clrMapOvr>
    <a:masterClrMapping/>
  </p:clrMapOvr>
  <p:transition spd="slow">
    <p:push/>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17328" b="29014"/>
          <a:stretch/>
        </p:blipFill>
        <p:spPr>
          <a:xfrm>
            <a:off x="0" y="1"/>
            <a:ext cx="12192000" cy="6857999"/>
          </a:xfrm>
          <a:prstGeom prst="rect">
            <a:avLst/>
          </a:prstGeom>
          <a:noFill/>
        </p:spPr>
      </p:pic>
      <p:sp>
        <p:nvSpPr>
          <p:cNvPr id="2" name="Rectangle 1"/>
          <p:cNvSpPr/>
          <p:nvPr/>
        </p:nvSpPr>
        <p:spPr>
          <a:xfrm>
            <a:off x="561703" y="50945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829490" y="925229"/>
            <a:ext cx="3291841" cy="461665"/>
          </a:xfrm>
          <a:prstGeom prst="rect">
            <a:avLst/>
          </a:prstGeom>
        </p:spPr>
        <p:txBody>
          <a:bodyPr wrap="square">
            <a:spAutoFit/>
          </a:bodyPr>
          <a:lstStyle/>
          <a:p>
            <a:r>
              <a:rPr lang="en-US" sz="2400" b="0" i="0" dirty="0" smtClean="0">
                <a:solidFill>
                  <a:srgbClr val="000000"/>
                </a:solidFill>
                <a:effectLst/>
                <a:latin typeface="Arial" panose="020B0604020202020204" pitchFamily="34" charset="0"/>
                <a:cs typeface="Arial" panose="020B0604020202020204" pitchFamily="34" charset="0"/>
              </a:rPr>
              <a:t>The questions</a:t>
            </a:r>
            <a:endParaRPr lang="en-US" sz="2400" dirty="0">
              <a:latin typeface="Arial" panose="020B0604020202020204" pitchFamily="34" charset="0"/>
              <a:cs typeface="Arial" panose="020B0604020202020204" pitchFamily="34" charset="0"/>
            </a:endParaRPr>
          </a:p>
        </p:txBody>
      </p:sp>
      <p:sp>
        <p:nvSpPr>
          <p:cNvPr id="7" name="Rectangle 6"/>
          <p:cNvSpPr/>
          <p:nvPr/>
        </p:nvSpPr>
        <p:spPr>
          <a:xfrm>
            <a:off x="829490" y="1685106"/>
            <a:ext cx="10571935" cy="4401205"/>
          </a:xfrm>
          <a:prstGeom prst="rect">
            <a:avLst/>
          </a:prstGeom>
        </p:spPr>
        <p:txBody>
          <a:bodyPr wrap="square">
            <a:spAutoFit/>
          </a:bodyPr>
          <a:lstStyle/>
          <a:p>
            <a:pPr marL="457200" indent="-457200" fontAlgn="base">
              <a:buFont typeface="Arial" panose="020B0604020202020204" pitchFamily="34" charset="0"/>
              <a:buChar char="•"/>
            </a:pPr>
            <a:r>
              <a:rPr lang="en-US" sz="2800" b="0" i="0" dirty="0" smtClean="0">
                <a:solidFill>
                  <a:srgbClr val="FFFFFF"/>
                </a:solidFill>
                <a:effectLst/>
                <a:latin typeface="Arial" panose="020B0604020202020204" pitchFamily="34" charset="0"/>
                <a:cs typeface="Arial" panose="020B0604020202020204" pitchFamily="34" charset="0"/>
              </a:rPr>
              <a:t>Which datasets are getting used?</a:t>
            </a:r>
          </a:p>
          <a:p>
            <a:pPr marL="457200" indent="-457200" fontAlgn="base">
              <a:buFont typeface="Arial" panose="020B0604020202020204" pitchFamily="34" charset="0"/>
              <a:buChar char="•"/>
            </a:pPr>
            <a:r>
              <a:rPr lang="en-US" sz="2800" b="0" i="0" dirty="0" smtClean="0">
                <a:solidFill>
                  <a:srgbClr val="FFFFFF"/>
                </a:solidFill>
                <a:effectLst/>
                <a:latin typeface="Arial" panose="020B0604020202020204" pitchFamily="34" charset="0"/>
                <a:cs typeface="Arial" panose="020B0604020202020204" pitchFamily="34" charset="0"/>
              </a:rPr>
              <a:t>What final form does the research take?</a:t>
            </a:r>
          </a:p>
          <a:p>
            <a:pPr marL="457200" indent="-457200" fontAlgn="base">
              <a:buFont typeface="Arial" panose="020B0604020202020204" pitchFamily="34" charset="0"/>
              <a:buChar char="•"/>
            </a:pPr>
            <a:r>
              <a:rPr lang="en-US" sz="2800" b="0" i="0" dirty="0" smtClean="0">
                <a:solidFill>
                  <a:srgbClr val="FFFFFF"/>
                </a:solidFill>
                <a:effectLst/>
                <a:latin typeface="Arial" panose="020B0604020202020204" pitchFamily="34" charset="0"/>
                <a:cs typeface="Arial" panose="020B0604020202020204" pitchFamily="34" charset="0"/>
              </a:rPr>
              <a:t>What is their profession?</a:t>
            </a:r>
          </a:p>
          <a:p>
            <a:pPr marL="457200" indent="-457200" fontAlgn="base">
              <a:buFont typeface="Arial" panose="020B0604020202020204" pitchFamily="34" charset="0"/>
              <a:buChar char="•"/>
            </a:pPr>
            <a:r>
              <a:rPr lang="en-US" sz="2800" b="0" i="0" dirty="0" smtClean="0">
                <a:solidFill>
                  <a:srgbClr val="FFFFFF"/>
                </a:solidFill>
                <a:effectLst/>
                <a:latin typeface="Arial" panose="020B0604020202020204" pitchFamily="34" charset="0"/>
                <a:cs typeface="Arial" panose="020B0604020202020204" pitchFamily="34" charset="0"/>
              </a:rPr>
              <a:t>What tools/programs are being used for data manipulation?</a:t>
            </a:r>
          </a:p>
          <a:p>
            <a:pPr marL="457200" indent="-457200" fontAlgn="base">
              <a:buFont typeface="Arial" panose="020B0604020202020204" pitchFamily="34" charset="0"/>
              <a:buChar char="•"/>
            </a:pPr>
            <a:r>
              <a:rPr lang="en-US" sz="2800" b="0" i="0" dirty="0" smtClean="0">
                <a:solidFill>
                  <a:srgbClr val="FFFFFF"/>
                </a:solidFill>
                <a:effectLst/>
                <a:latin typeface="Arial" panose="020B0604020202020204" pitchFamily="34" charset="0"/>
                <a:cs typeface="Arial" panose="020B0604020202020204" pitchFamily="34" charset="0"/>
              </a:rPr>
              <a:t>What is the preferred method for accessing and retrieving the data?</a:t>
            </a:r>
          </a:p>
          <a:p>
            <a:pPr marL="457200" indent="-457200" fontAlgn="base">
              <a:buFont typeface="Arial" panose="020B0604020202020204" pitchFamily="34" charset="0"/>
              <a:buChar char="•"/>
            </a:pPr>
            <a:r>
              <a:rPr lang="en-US" sz="2800" b="0" i="0" dirty="0" smtClean="0">
                <a:solidFill>
                  <a:srgbClr val="FFFFFF"/>
                </a:solidFill>
                <a:effectLst/>
                <a:latin typeface="Arial" panose="020B0604020202020204" pitchFamily="34" charset="0"/>
                <a:cs typeface="Arial" panose="020B0604020202020204" pitchFamily="34" charset="0"/>
              </a:rPr>
              <a:t>What is the preference for the format of the data?</a:t>
            </a:r>
          </a:p>
          <a:p>
            <a:pPr marL="457200" indent="-457200" fontAlgn="base">
              <a:buFont typeface="Arial" panose="020B0604020202020204" pitchFamily="34" charset="0"/>
              <a:buChar char="•"/>
            </a:pPr>
            <a:r>
              <a:rPr lang="en-US" sz="2800" b="0" i="0" dirty="0" smtClean="0">
                <a:solidFill>
                  <a:srgbClr val="FFFFFF"/>
                </a:solidFill>
                <a:effectLst/>
                <a:latin typeface="Arial" panose="020B0604020202020204" pitchFamily="34" charset="0"/>
                <a:cs typeface="Arial" panose="020B0604020202020204" pitchFamily="34" charset="0"/>
              </a:rPr>
              <a:t>What types of projects are being created?</a:t>
            </a:r>
          </a:p>
          <a:p>
            <a:pPr marL="457200" indent="-457200" fontAlgn="base">
              <a:buFont typeface="Arial" panose="020B0604020202020204" pitchFamily="34" charset="0"/>
              <a:buChar char="•"/>
            </a:pPr>
            <a:r>
              <a:rPr lang="en-US" sz="2800" b="0" i="0" dirty="0" smtClean="0">
                <a:solidFill>
                  <a:srgbClr val="FFFFFF"/>
                </a:solidFill>
                <a:effectLst/>
                <a:latin typeface="Arial" panose="020B0604020202020204" pitchFamily="34" charset="0"/>
                <a:cs typeface="Arial" panose="020B0604020202020204" pitchFamily="34" charset="0"/>
              </a:rPr>
              <a:t>What tools/programs are being used for data visualizations, data mining/text analysis, and online exhibitions?​ </a:t>
            </a:r>
            <a:endParaRPr lang="en-US" sz="2800" b="0" i="0" dirty="0">
              <a:solidFill>
                <a:srgbClr val="FFFFFF"/>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2470424"/>
      </p:ext>
    </p:extLst>
  </p:cSld>
  <p:clrMapOvr>
    <a:masterClrMapping/>
  </p:clrMapOvr>
  <p:transition spd="slow">
    <p:push/>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22059" t="33609" r="32754"/>
          <a:stretch/>
        </p:blipFill>
        <p:spPr>
          <a:xfrm>
            <a:off x="0" y="0"/>
            <a:ext cx="12192000" cy="6858000"/>
          </a:xfrm>
          <a:prstGeom prst="rect">
            <a:avLst/>
          </a:prstGeom>
        </p:spPr>
      </p:pic>
      <p:sp>
        <p:nvSpPr>
          <p:cNvPr id="5" name="Rectangle 4"/>
          <p:cNvSpPr/>
          <p:nvPr/>
        </p:nvSpPr>
        <p:spPr>
          <a:xfrm>
            <a:off x="3209925" y="509451"/>
            <a:ext cx="8453575"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469447" y="509451"/>
            <a:ext cx="2534196"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8006227" y="5860444"/>
            <a:ext cx="3573414" cy="461665"/>
          </a:xfrm>
          <a:prstGeom prst="rect">
            <a:avLst/>
          </a:prstGeom>
        </p:spPr>
        <p:txBody>
          <a:bodyPr wrap="none">
            <a:spAutoFit/>
          </a:bodyPr>
          <a:lstStyle/>
          <a:p>
            <a:pPr algn="r"/>
            <a:r>
              <a:rPr lang="en-US" sz="2400" b="0" i="0" dirty="0" smtClean="0">
                <a:solidFill>
                  <a:srgbClr val="000000"/>
                </a:solidFill>
                <a:effectLst/>
                <a:latin typeface="Arial" panose="020B0604020202020204" pitchFamily="34" charset="0"/>
                <a:cs typeface="Arial" panose="020B0604020202020204" pitchFamily="34" charset="0"/>
              </a:rPr>
              <a:t>What is your profession?</a:t>
            </a:r>
            <a:endParaRPr lang="en-US" sz="2400" dirty="0">
              <a:latin typeface="Arial" panose="020B0604020202020204" pitchFamily="34" charset="0"/>
              <a:cs typeface="Arial" panose="020B0604020202020204" pitchFamily="34" charset="0"/>
            </a:endParaRPr>
          </a:p>
        </p:txBody>
      </p:sp>
      <p:sp>
        <p:nvSpPr>
          <p:cNvPr id="10" name="TextBox 9"/>
          <p:cNvSpPr txBox="1"/>
          <p:nvPr/>
        </p:nvSpPr>
        <p:spPr>
          <a:xfrm>
            <a:off x="421868" y="603150"/>
            <a:ext cx="2581775" cy="4801314"/>
          </a:xfrm>
          <a:prstGeom prst="rect">
            <a:avLst/>
          </a:prstGeom>
          <a:noFill/>
        </p:spPr>
        <p:txBody>
          <a:bodyPr wrap="square" rtlCol="0">
            <a:spAutoFit/>
          </a:bodyPr>
          <a:lstStyle/>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Academic faculty in Archaeology and Digital Humanities</a:t>
            </a:r>
          </a:p>
          <a:p>
            <a:pPr marL="285750" indent="-285750">
              <a:buFont typeface="Arial" panose="020B0604020202020204" pitchFamily="34" charset="0"/>
              <a:buChar char="•"/>
            </a:pPr>
            <a:endParaRPr lang="en-US"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Academic Faculty in Information Science</a:t>
            </a:r>
          </a:p>
          <a:p>
            <a:pPr marL="285750" indent="-285750">
              <a:buFont typeface="Arial" panose="020B0604020202020204" pitchFamily="34" charset="0"/>
              <a:buChar char="•"/>
            </a:pPr>
            <a:endParaRPr lang="en-US"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Archaeology/</a:t>
            </a:r>
          </a:p>
          <a:p>
            <a:r>
              <a:rPr lang="en-US" dirty="0">
                <a:solidFill>
                  <a:schemeClr val="bg1"/>
                </a:solidFill>
                <a:latin typeface="Arial" panose="020B0604020202020204" pitchFamily="34" charset="0"/>
                <a:cs typeface="Arial" panose="020B0604020202020204" pitchFamily="34" charset="0"/>
              </a:rPr>
              <a:t> </a:t>
            </a:r>
            <a:r>
              <a:rPr lang="en-US" dirty="0" smtClean="0">
                <a:solidFill>
                  <a:schemeClr val="bg1"/>
                </a:solidFill>
                <a:latin typeface="Arial" panose="020B0604020202020204" pitchFamily="34" charset="0"/>
                <a:cs typeface="Arial" panose="020B0604020202020204" pitchFamily="34" charset="0"/>
              </a:rPr>
              <a:t>   Museum Studies</a:t>
            </a:r>
          </a:p>
          <a:p>
            <a:pPr marL="285750" indent="-285750">
              <a:buFont typeface="Arial" panose="020B0604020202020204" pitchFamily="34" charset="0"/>
              <a:buChar char="•"/>
            </a:pPr>
            <a:endParaRPr lang="en-US"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Government Research Director</a:t>
            </a:r>
          </a:p>
          <a:p>
            <a:pPr marL="285750" indent="-285750">
              <a:buFont typeface="Arial" panose="020B0604020202020204" pitchFamily="34" charset="0"/>
              <a:buChar char="•"/>
            </a:pPr>
            <a:endParaRPr lang="en-US"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Independent Art Historian</a:t>
            </a:r>
          </a:p>
          <a:p>
            <a:pPr marL="285750" indent="-285750">
              <a:buFont typeface="Arial" panose="020B0604020202020204" pitchFamily="34" charset="0"/>
              <a:buChar char="•"/>
            </a:pPr>
            <a:endParaRPr lang="en-US"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Metadata Specialist</a:t>
            </a:r>
            <a:endParaRPr lang="en-US" dirty="0">
              <a:solidFill>
                <a:schemeClr val="bg1"/>
              </a:solidFill>
              <a:latin typeface="Arial" panose="020B0604020202020204" pitchFamily="34" charset="0"/>
              <a:cs typeface="Arial" panose="020B0604020202020204" pitchFamily="34" charset="0"/>
            </a:endParaRP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72889" y="803851"/>
            <a:ext cx="7115761" cy="4399912"/>
          </a:xfrm>
          <a:prstGeom prst="rect">
            <a:avLst/>
          </a:prstGeom>
        </p:spPr>
      </p:pic>
    </p:spTree>
    <p:extLst>
      <p:ext uri="{BB962C8B-B14F-4D97-AF65-F5344CB8AC3E}">
        <p14:creationId xmlns:p14="http://schemas.microsoft.com/office/powerpoint/2010/main" val="434021934"/>
      </p:ext>
    </p:extLst>
  </p:cSld>
  <p:clrMapOvr>
    <a:masterClrMapping/>
  </p:clrMapOvr>
  <p:transition spd="slow">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t="2" r="54244" b="28964"/>
          <a:stretch/>
        </p:blipFill>
        <p:spPr>
          <a:xfrm>
            <a:off x="0" y="0"/>
            <a:ext cx="12192000" cy="6867238"/>
          </a:xfrm>
          <a:prstGeom prst="rect">
            <a:avLst/>
          </a:prstGeom>
        </p:spPr>
      </p:pic>
      <p:sp>
        <p:nvSpPr>
          <p:cNvPr id="3" name="Rectangle 2"/>
          <p:cNvSpPr/>
          <p:nvPr/>
        </p:nvSpPr>
        <p:spPr>
          <a:xfrm>
            <a:off x="561703" y="509451"/>
            <a:ext cx="10946673"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6115" y="666840"/>
            <a:ext cx="8949148" cy="5533557"/>
          </a:xfrm>
          <a:prstGeom prst="rect">
            <a:avLst/>
          </a:prstGeom>
        </p:spPr>
      </p:pic>
      <p:sp>
        <p:nvSpPr>
          <p:cNvPr id="5" name="TextBox 4"/>
          <p:cNvSpPr txBox="1"/>
          <p:nvPr/>
        </p:nvSpPr>
        <p:spPr>
          <a:xfrm>
            <a:off x="6486526" y="5526789"/>
            <a:ext cx="4953000" cy="830997"/>
          </a:xfrm>
          <a:prstGeom prst="rect">
            <a:avLst/>
          </a:prstGeom>
          <a:noFill/>
        </p:spPr>
        <p:txBody>
          <a:bodyPr wrap="square" rtlCol="0">
            <a:spAutoFit/>
          </a:bodyPr>
          <a:lstStyle/>
          <a:p>
            <a:pPr algn="r"/>
            <a:r>
              <a:rPr lang="en-US" sz="2400" dirty="0">
                <a:latin typeface="Arial" panose="020B0604020202020204" pitchFamily="34" charset="0"/>
                <a:cs typeface="Arial" panose="020B0604020202020204" pitchFamily="34" charset="0"/>
              </a:rPr>
              <a:t>Have you used any of the following datasets in your research?</a:t>
            </a:r>
          </a:p>
        </p:txBody>
      </p:sp>
    </p:spTree>
    <p:extLst>
      <p:ext uri="{BB962C8B-B14F-4D97-AF65-F5344CB8AC3E}">
        <p14:creationId xmlns:p14="http://schemas.microsoft.com/office/powerpoint/2010/main" val="2920381656"/>
      </p:ext>
    </p:extLst>
  </p:cSld>
  <p:clrMapOvr>
    <a:masterClrMapping/>
  </p:clrMapOvr>
  <p:transition spd="slow">
    <p:push/>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t="2" r="54244" b="28964"/>
          <a:stretch/>
        </p:blipFill>
        <p:spPr>
          <a:xfrm>
            <a:off x="0" y="0"/>
            <a:ext cx="12192000" cy="6867238"/>
          </a:xfrm>
          <a:prstGeom prst="rect">
            <a:avLst/>
          </a:prstGeom>
        </p:spPr>
      </p:pic>
      <p:sp>
        <p:nvSpPr>
          <p:cNvPr id="3" name="Rectangle 2"/>
          <p:cNvSpPr/>
          <p:nvPr/>
        </p:nvSpPr>
        <p:spPr>
          <a:xfrm>
            <a:off x="561703" y="509451"/>
            <a:ext cx="10985863" cy="5904412"/>
          </a:xfrm>
          <a:prstGeom prst="rect">
            <a:avLst/>
          </a:prstGeom>
          <a:solidFill>
            <a:srgbClr val="4F9038">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561703" y="718457"/>
            <a:ext cx="10985863" cy="875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757646" y="1711234"/>
            <a:ext cx="4822372"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Census data</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Corpus of Romanesque Sculpture</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DC</a:t>
            </a:r>
          </a:p>
          <a:p>
            <a:pPr marL="285750" indent="-285750">
              <a:buFont typeface="Arial" panose="020B0604020202020204" pitchFamily="34" charset="0"/>
              <a:buChar char="•"/>
            </a:pPr>
            <a:r>
              <a:rPr lang="en-US" sz="2000" dirty="0" err="1" smtClean="0">
                <a:solidFill>
                  <a:schemeClr val="bg1"/>
                </a:solidFill>
                <a:latin typeface="Arial" panose="020B0604020202020204" pitchFamily="34" charset="0"/>
                <a:cs typeface="Arial" panose="020B0604020202020204" pitchFamily="34" charset="0"/>
              </a:rPr>
              <a:t>Europeana</a:t>
            </a:r>
            <a:endParaRPr lang="en-US" sz="20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err="1" smtClean="0">
                <a:solidFill>
                  <a:schemeClr val="bg1"/>
                </a:solidFill>
                <a:latin typeface="Arial" panose="020B0604020202020204" pitchFamily="34" charset="0"/>
                <a:cs typeface="Arial" panose="020B0604020202020204" pitchFamily="34" charset="0"/>
              </a:rPr>
              <a:t>Finna</a:t>
            </a:r>
            <a:endParaRPr lang="en-US" sz="20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Global Biodiversity Information Facility</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HHI data</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ICONCLASS</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IMLS grant records</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Metropolitan Museum of Art</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National Gallery of Art</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National Maritime Digital Library</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NEH grant records</a:t>
            </a:r>
            <a:endParaRPr lang="en-US" sz="2000" dirty="0">
              <a:solidFill>
                <a:schemeClr val="bg1"/>
              </a:solidFill>
              <a:latin typeface="Arial" panose="020B0604020202020204" pitchFamily="34" charset="0"/>
              <a:cs typeface="Arial" panose="020B0604020202020204" pitchFamily="34" charset="0"/>
            </a:endParaRPr>
          </a:p>
        </p:txBody>
      </p:sp>
      <p:sp>
        <p:nvSpPr>
          <p:cNvPr id="6" name="TextBox 5"/>
          <p:cNvSpPr txBox="1"/>
          <p:nvPr/>
        </p:nvSpPr>
        <p:spPr>
          <a:xfrm>
            <a:off x="6224452" y="1753497"/>
            <a:ext cx="4193177" cy="3785652"/>
          </a:xfrm>
          <a:prstGeom prst="rect">
            <a:avLst/>
          </a:prstGeom>
          <a:noFill/>
        </p:spPr>
        <p:txBody>
          <a:bodyPr wrap="square" rtlCol="0">
            <a:spAutoFit/>
          </a:bodyPr>
          <a:lstStyle/>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Nomisma.org</a:t>
            </a:r>
          </a:p>
          <a:p>
            <a:pPr marL="285750" indent="-285750">
              <a:buFont typeface="Arial" panose="020B0604020202020204" pitchFamily="34" charset="0"/>
              <a:buChar char="•"/>
            </a:pPr>
            <a:r>
              <a:rPr lang="en-US" sz="2000" dirty="0" err="1" smtClean="0">
                <a:solidFill>
                  <a:schemeClr val="bg1"/>
                </a:solidFill>
                <a:latin typeface="Arial" panose="020B0604020202020204" pitchFamily="34" charset="0"/>
                <a:cs typeface="Arial" panose="020B0604020202020204" pitchFamily="34" charset="0"/>
              </a:rPr>
              <a:t>Norwegiana</a:t>
            </a:r>
            <a:endParaRPr lang="en-US" sz="20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NYPL API</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Pierpont Morgan Corsair</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Print source</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Swedish Open Cultural Heritage</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The Henry Ford</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TROVE</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Walters Art Gallery</a:t>
            </a: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Whaling Crew List Database</a:t>
            </a:r>
          </a:p>
          <a:p>
            <a:pPr marL="285750" indent="-285750">
              <a:buFont typeface="Arial" panose="020B0604020202020204" pitchFamily="34" charset="0"/>
              <a:buChar char="•"/>
            </a:pPr>
            <a:r>
              <a:rPr lang="en-US" sz="2000" dirty="0" err="1" smtClean="0">
                <a:solidFill>
                  <a:schemeClr val="bg1"/>
                </a:solidFill>
                <a:latin typeface="Arial" panose="020B0604020202020204" pitchFamily="34" charset="0"/>
                <a:cs typeface="Arial" panose="020B0604020202020204" pitchFamily="34" charset="0"/>
              </a:rPr>
              <a:t>Wikidata</a:t>
            </a:r>
            <a:endParaRPr lang="en-US" sz="2000" dirty="0" smtClean="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smtClean="0">
                <a:solidFill>
                  <a:schemeClr val="bg1"/>
                </a:solidFill>
                <a:latin typeface="Arial" panose="020B0604020202020204" pitchFamily="34" charset="0"/>
                <a:cs typeface="Arial" panose="020B0604020202020204" pitchFamily="34" charset="0"/>
              </a:rPr>
              <a:t>Wikimedia Commons</a:t>
            </a:r>
            <a:endParaRPr lang="en-US" sz="2000" dirty="0">
              <a:solidFill>
                <a:schemeClr val="bg1"/>
              </a:solidFill>
              <a:latin typeface="Arial" panose="020B0604020202020204" pitchFamily="34" charset="0"/>
              <a:cs typeface="Arial" panose="020B0604020202020204" pitchFamily="34" charset="0"/>
            </a:endParaRPr>
          </a:p>
        </p:txBody>
      </p:sp>
      <p:sp>
        <p:nvSpPr>
          <p:cNvPr id="8" name="TextBox 7"/>
          <p:cNvSpPr txBox="1"/>
          <p:nvPr/>
        </p:nvSpPr>
        <p:spPr>
          <a:xfrm>
            <a:off x="893785" y="925229"/>
            <a:ext cx="10321698"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Other: Have you used any of the following datasets in your research?</a:t>
            </a:r>
          </a:p>
        </p:txBody>
      </p:sp>
    </p:spTree>
    <p:extLst>
      <p:ext uri="{BB962C8B-B14F-4D97-AF65-F5344CB8AC3E}">
        <p14:creationId xmlns:p14="http://schemas.microsoft.com/office/powerpoint/2010/main" val="1890886824"/>
      </p:ext>
    </p:extLst>
  </p:cSld>
  <p:clrMapOvr>
    <a:masterClrMapping/>
  </p:clrMapOvr>
  <p:transition spd="slow">
    <p:push/>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23376" r="28441" b="28665"/>
          <a:stretch/>
        </p:blipFill>
        <p:spPr>
          <a:xfrm>
            <a:off x="-1" y="-1"/>
            <a:ext cx="12192001" cy="6874055"/>
          </a:xfrm>
          <a:prstGeom prst="rect">
            <a:avLst/>
          </a:prstGeom>
        </p:spPr>
      </p:pic>
      <p:sp>
        <p:nvSpPr>
          <p:cNvPr id="3" name="Rectangle 2"/>
          <p:cNvSpPr/>
          <p:nvPr/>
        </p:nvSpPr>
        <p:spPr>
          <a:xfrm>
            <a:off x="561703" y="509451"/>
            <a:ext cx="10946673" cy="5904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729" y="1461813"/>
            <a:ext cx="10623106" cy="3910287"/>
          </a:xfrm>
          <a:prstGeom prst="rect">
            <a:avLst/>
          </a:prstGeom>
        </p:spPr>
      </p:pic>
      <p:sp>
        <p:nvSpPr>
          <p:cNvPr id="5" name="TextBox 4"/>
          <p:cNvSpPr txBox="1"/>
          <p:nvPr/>
        </p:nvSpPr>
        <p:spPr>
          <a:xfrm>
            <a:off x="3229926" y="5662149"/>
            <a:ext cx="5610225" cy="461665"/>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What final form did your research take?</a:t>
            </a:r>
          </a:p>
        </p:txBody>
      </p:sp>
    </p:spTree>
    <p:extLst>
      <p:ext uri="{BB962C8B-B14F-4D97-AF65-F5344CB8AC3E}">
        <p14:creationId xmlns:p14="http://schemas.microsoft.com/office/powerpoint/2010/main" val="1146499531"/>
      </p:ext>
    </p:extLst>
  </p:cSld>
  <p:clrMapOvr>
    <a:masterClrMapping/>
  </p:clrMapOvr>
  <p:transition spd="slow">
    <p:push/>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9223</TotalTime>
  <Words>1665</Words>
  <Application>Microsoft Office PowerPoint</Application>
  <PresentationFormat>Widescreen</PresentationFormat>
  <Paragraphs>266</Paragraphs>
  <Slides>31</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Arial Black</vt:lpstr>
      <vt:lpstr>Calibri</vt:lpstr>
      <vt:lpstr>Calibri Light</vt:lpstr>
      <vt:lpstr>Office Theme</vt:lpstr>
      <vt:lpstr>Beyond the Buzz: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Oregon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Beyond the Buzz:  What’s Really Going on with Data Usage in Digital Art History?</dc:title>
  <dc:creator>Sarah E Seymore</dc:creator>
  <cp:lastModifiedBy>Sarah E Seymore</cp:lastModifiedBy>
  <cp:revision>87</cp:revision>
  <dcterms:created xsi:type="dcterms:W3CDTF">2017-01-30T02:08:11Z</dcterms:created>
  <dcterms:modified xsi:type="dcterms:W3CDTF">2017-02-10T01:09:46Z</dcterms:modified>
</cp:coreProperties>
</file>

<file path=docProps/thumbnail.jpeg>
</file>